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405" r:id="rId3"/>
    <p:sldId id="404" r:id="rId4"/>
    <p:sldId id="396" r:id="rId5"/>
    <p:sldId id="397" r:id="rId6"/>
    <p:sldId id="398" r:id="rId7"/>
    <p:sldId id="399" r:id="rId8"/>
    <p:sldId id="390" r:id="rId9"/>
    <p:sldId id="391" r:id="rId10"/>
    <p:sldId id="392" r:id="rId11"/>
    <p:sldId id="409" r:id="rId12"/>
    <p:sldId id="410" r:id="rId13"/>
    <p:sldId id="411" r:id="rId14"/>
    <p:sldId id="412" r:id="rId15"/>
    <p:sldId id="413" r:id="rId16"/>
    <p:sldId id="414" r:id="rId17"/>
    <p:sldId id="406" r:id="rId18"/>
    <p:sldId id="407" r:id="rId19"/>
    <p:sldId id="408" r:id="rId20"/>
    <p:sldId id="415" r:id="rId21"/>
    <p:sldId id="329" r:id="rId2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8124"/>
    <a:srgbClr val="DDAE7F"/>
    <a:srgbClr val="86FE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75404" autoAdjust="0"/>
  </p:normalViewPr>
  <p:slideViewPr>
    <p:cSldViewPr>
      <p:cViewPr varScale="1">
        <p:scale>
          <a:sx n="55" d="100"/>
          <a:sy n="55" d="100"/>
        </p:scale>
        <p:origin x="1830" y="54"/>
      </p:cViewPr>
      <p:guideLst>
        <p:guide orient="horz" pos="2160"/>
        <p:guide pos="2880"/>
      </p:guideLst>
    </p:cSldViewPr>
  </p:slideViewPr>
  <p:notesTextViewPr>
    <p:cViewPr>
      <p:scale>
        <a:sx n="1" d="1"/>
        <a:sy n="1" d="1"/>
      </p:scale>
      <p:origin x="0" y="0"/>
    </p:cViewPr>
  </p:notesTextViewPr>
  <p:sorterViewPr>
    <p:cViewPr>
      <p:scale>
        <a:sx n="100" d="100"/>
        <a:sy n="100" d="100"/>
      </p:scale>
      <p:origin x="0" y="4488"/>
    </p:cViewPr>
  </p:sorterViewPr>
  <p:notesViewPr>
    <p:cSldViewPr>
      <p:cViewPr>
        <p:scale>
          <a:sx n="172" d="100"/>
          <a:sy n="172" d="100"/>
        </p:scale>
        <p:origin x="336" y="-5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9FF55B-9CDE-4028-AA64-D8B1229117F0}" type="datetimeFigureOut">
              <a:rPr lang="nl-BE" smtClean="0"/>
              <a:t>24/01/2018</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BE220A-1B02-448D-B500-6A52BFCC6877}" type="slidenum">
              <a:rPr lang="nl-BE" smtClean="0"/>
              <a:t>‹nr.›</a:t>
            </a:fld>
            <a:endParaRPr lang="nl-BE"/>
          </a:p>
        </p:txBody>
      </p:sp>
    </p:spTree>
    <p:extLst>
      <p:ext uri="{BB962C8B-B14F-4D97-AF65-F5344CB8AC3E}">
        <p14:creationId xmlns:p14="http://schemas.microsoft.com/office/powerpoint/2010/main" val="2736472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1</a:t>
            </a:fld>
            <a:endParaRPr lang="nl-BE"/>
          </a:p>
        </p:txBody>
      </p:sp>
    </p:spTree>
    <p:extLst>
      <p:ext uri="{BB962C8B-B14F-4D97-AF65-F5344CB8AC3E}">
        <p14:creationId xmlns:p14="http://schemas.microsoft.com/office/powerpoint/2010/main" val="1230759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dirty="0" smtClean="0"/>
              <a:t>Je moet een goed evenwicht vinden tussen afspraken en doen.</a:t>
            </a:r>
          </a:p>
          <a:p>
            <a:endParaRPr lang="nl-BE" dirty="0"/>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3</a:t>
            </a:fld>
            <a:endParaRPr lang="nl-BE"/>
          </a:p>
        </p:txBody>
      </p:sp>
    </p:spTree>
    <p:extLst>
      <p:ext uri="{BB962C8B-B14F-4D97-AF65-F5344CB8AC3E}">
        <p14:creationId xmlns:p14="http://schemas.microsoft.com/office/powerpoint/2010/main" val="4036711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4</a:t>
            </a:fld>
            <a:endParaRPr lang="nl-BE"/>
          </a:p>
        </p:txBody>
      </p:sp>
    </p:spTree>
    <p:extLst>
      <p:ext uri="{BB962C8B-B14F-4D97-AF65-F5344CB8AC3E}">
        <p14:creationId xmlns:p14="http://schemas.microsoft.com/office/powerpoint/2010/main" val="701837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5</a:t>
            </a:fld>
            <a:endParaRPr lang="nl-BE"/>
          </a:p>
        </p:txBody>
      </p:sp>
    </p:spTree>
    <p:extLst>
      <p:ext uri="{BB962C8B-B14F-4D97-AF65-F5344CB8AC3E}">
        <p14:creationId xmlns:p14="http://schemas.microsoft.com/office/powerpoint/2010/main" val="4158301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Informatie heeft waarde</a:t>
            </a:r>
          </a:p>
          <a:p>
            <a:r>
              <a:rPr lang="nl-BE" dirty="0" smtClean="0"/>
              <a:t>Waardevolle informatie beschermen</a:t>
            </a:r>
          </a:p>
          <a:p>
            <a:r>
              <a:rPr lang="nl-BE" dirty="0" smtClean="0"/>
              <a:t>Informatie kan een bepaalde gevoeligheid hebben (privacy, bedrijfsgevoelige info</a:t>
            </a:r>
            <a:r>
              <a:rPr lang="nl-BE" dirty="0" smtClean="0"/>
              <a:t>): beschermen</a:t>
            </a:r>
            <a:r>
              <a:rPr lang="nl-BE" dirty="0" smtClean="0"/>
              <a:t>!</a:t>
            </a:r>
          </a:p>
          <a:p>
            <a:endParaRPr lang="nl-BE" dirty="0"/>
          </a:p>
        </p:txBody>
      </p:sp>
      <p:sp>
        <p:nvSpPr>
          <p:cNvPr id="4" name="Tijdelijke aanduiding voor dianummer 3"/>
          <p:cNvSpPr>
            <a:spLocks noGrp="1"/>
          </p:cNvSpPr>
          <p:nvPr>
            <p:ph type="sldNum" sz="quarter" idx="10"/>
          </p:nvPr>
        </p:nvSpPr>
        <p:spPr/>
        <p:txBody>
          <a:bodyPr/>
          <a:lstStyle/>
          <a:p>
            <a:fld id="{740A2D1C-34BD-4A08-9AFD-C8C00F0012DB}" type="slidenum">
              <a:rPr lang="nl-NL" smtClean="0"/>
              <a:pPr/>
              <a:t>7</a:t>
            </a:fld>
            <a:endParaRPr lang="nl-NL"/>
          </a:p>
        </p:txBody>
      </p:sp>
    </p:spTree>
    <p:extLst>
      <p:ext uri="{BB962C8B-B14F-4D97-AF65-F5344CB8AC3E}">
        <p14:creationId xmlns:p14="http://schemas.microsoft.com/office/powerpoint/2010/main" val="2900857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Digitalisering: informatie kan wijd verspreid</a:t>
            </a:r>
            <a:r>
              <a:rPr lang="nl-BE" baseline="0" dirty="0" smtClean="0"/>
              <a:t> worden, dus een </a:t>
            </a:r>
            <a:r>
              <a:rPr lang="nl-BE" baseline="0" dirty="0" err="1" smtClean="0"/>
              <a:t>datalek</a:t>
            </a:r>
            <a:r>
              <a:rPr lang="nl-BE" baseline="0" dirty="0" smtClean="0"/>
              <a:t> kan grotere gevolgen hebben </a:t>
            </a:r>
            <a:r>
              <a:rPr lang="nl-BE" baseline="0" dirty="0" smtClean="0">
                <a:solidFill>
                  <a:srgbClr val="FF0000"/>
                </a:solidFill>
              </a:rPr>
              <a:t>tegenover een </a:t>
            </a:r>
            <a:r>
              <a:rPr lang="nl-BE" baseline="0" dirty="0" smtClean="0"/>
              <a:t>papieren dossier</a:t>
            </a:r>
          </a:p>
          <a:p>
            <a:r>
              <a:rPr lang="nl-BE" baseline="0" dirty="0" smtClean="0"/>
              <a:t>Voordelen: dossier snel toegankelijk voor rechtmatige gebruikers</a:t>
            </a:r>
          </a:p>
          <a:p>
            <a:endParaRPr lang="nl-BE" baseline="0" dirty="0" smtClean="0"/>
          </a:p>
          <a:p>
            <a:r>
              <a:rPr lang="nl-BE" baseline="0" dirty="0" smtClean="0"/>
              <a:t>Gebruik smartphones: voordeel: overal bij de hand; nadeel: gevaar van datalekken indien niet voldoende beschermd (vb. door ontbreken van pincode, geen </a:t>
            </a:r>
            <a:r>
              <a:rPr lang="nl-BE" baseline="0" dirty="0" err="1" smtClean="0"/>
              <a:t>anti-virus</a:t>
            </a:r>
            <a:r>
              <a:rPr lang="nl-BE" baseline="0" dirty="0" smtClean="0"/>
              <a:t>/malware, malafide apps die geïnstalleerd worden,…)</a:t>
            </a:r>
          </a:p>
          <a:p>
            <a:r>
              <a:rPr lang="nl-BE" baseline="0" dirty="0" smtClean="0"/>
              <a:t>Gebruik e-mail: geen veilig systeem tenzij encryptie toegepast wordt</a:t>
            </a:r>
          </a:p>
          <a:p>
            <a:endParaRPr lang="nl-BE" dirty="0" smtClean="0"/>
          </a:p>
          <a:p>
            <a:endParaRPr lang="nl-BE" dirty="0" smtClean="0"/>
          </a:p>
          <a:p>
            <a:endParaRPr lang="nl-BE" dirty="0"/>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10</a:t>
            </a:fld>
            <a:endParaRPr lang="nl-BE"/>
          </a:p>
        </p:txBody>
      </p:sp>
    </p:spTree>
    <p:extLst>
      <p:ext uri="{BB962C8B-B14F-4D97-AF65-F5344CB8AC3E}">
        <p14:creationId xmlns:p14="http://schemas.microsoft.com/office/powerpoint/2010/main" val="836585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b="1" kern="1200" dirty="0" smtClean="0">
                <a:solidFill>
                  <a:schemeClr val="tx1"/>
                </a:solidFill>
                <a:effectLst/>
                <a:latin typeface="+mn-lt"/>
                <a:ea typeface="+mn-ea"/>
                <a:cs typeface="+mn-cs"/>
              </a:rPr>
              <a:t>Mensen associëren hacken vaak met </a:t>
            </a:r>
            <a:r>
              <a:rPr lang="nl-BE" sz="1200" b="1" kern="1200" dirty="0" err="1" smtClean="0">
                <a:solidFill>
                  <a:schemeClr val="tx1"/>
                </a:solidFill>
                <a:effectLst/>
                <a:latin typeface="+mn-lt"/>
                <a:ea typeface="+mn-ea"/>
                <a:cs typeface="+mn-cs"/>
              </a:rPr>
              <a:t>high-tech</a:t>
            </a:r>
            <a:r>
              <a:rPr lang="nl-BE" sz="1200" b="1" kern="1200" dirty="0" smtClean="0">
                <a:solidFill>
                  <a:schemeClr val="tx1"/>
                </a:solidFill>
                <a:effectLst/>
                <a:latin typeface="+mn-lt"/>
                <a:ea typeface="+mn-ea"/>
                <a:cs typeface="+mn-cs"/>
              </a:rPr>
              <a:t>, onbegrijpelijke code en vernuftige gadgets. In de praktijk leunen succesvolle </a:t>
            </a:r>
            <a:r>
              <a:rPr lang="nl-BE" sz="1200" b="1" kern="1200" dirty="0" err="1" smtClean="0">
                <a:solidFill>
                  <a:schemeClr val="tx1"/>
                </a:solidFill>
                <a:effectLst/>
                <a:latin typeface="+mn-lt"/>
                <a:ea typeface="+mn-ea"/>
                <a:cs typeface="+mn-cs"/>
              </a:rPr>
              <a:t>hacks</a:t>
            </a:r>
            <a:r>
              <a:rPr lang="nl-BE" sz="1200" b="1" kern="1200" smtClean="0">
                <a:solidFill>
                  <a:schemeClr val="tx1"/>
                </a:solidFill>
                <a:effectLst/>
                <a:latin typeface="+mn-lt"/>
                <a:ea typeface="+mn-ea"/>
                <a:cs typeface="+mn-cs"/>
              </a:rPr>
              <a:t> voor een belangrijk deel op zeer menselijke zwakheden.</a:t>
            </a:r>
            <a:endParaRPr lang="nl-BE" sz="1200" kern="1200" smtClean="0">
              <a:solidFill>
                <a:schemeClr val="tx1"/>
              </a:solidFill>
              <a:effectLst/>
              <a:latin typeface="+mn-lt"/>
              <a:ea typeface="+mn-ea"/>
              <a:cs typeface="+mn-cs"/>
            </a:endParaRPr>
          </a:p>
          <a:p>
            <a:endParaRPr lang="nl-BE"/>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12</a:t>
            </a:fld>
            <a:endParaRPr lang="nl-BE"/>
          </a:p>
        </p:txBody>
      </p:sp>
    </p:spTree>
    <p:extLst>
      <p:ext uri="{BB962C8B-B14F-4D97-AF65-F5344CB8AC3E}">
        <p14:creationId xmlns:p14="http://schemas.microsoft.com/office/powerpoint/2010/main" val="2222730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b="1" kern="1200" dirty="0" smtClean="0">
                <a:solidFill>
                  <a:schemeClr val="tx1"/>
                </a:solidFill>
                <a:latin typeface="+mn-lt"/>
                <a:ea typeface="+mn-ea"/>
                <a:cs typeface="+mn-cs"/>
              </a:rPr>
              <a:t>Doel:</a:t>
            </a:r>
          </a:p>
          <a:p>
            <a:r>
              <a:rPr lang="nl-BE" sz="1200" b="0" kern="1200" dirty="0" smtClean="0">
                <a:solidFill>
                  <a:schemeClr val="tx1"/>
                </a:solidFill>
                <a:latin typeface="+mn-lt"/>
                <a:ea typeface="+mn-ea"/>
                <a:cs typeface="+mn-cs"/>
              </a:rPr>
              <a:t>zo snel mogelijk reageren, ingrijpen en oplossen</a:t>
            </a:r>
          </a:p>
          <a:p>
            <a:r>
              <a:rPr lang="nl-BE" sz="1200" b="0" kern="1200" dirty="0" smtClean="0">
                <a:solidFill>
                  <a:schemeClr val="tx1"/>
                </a:solidFill>
                <a:latin typeface="+mn-lt"/>
                <a:ea typeface="+mn-ea"/>
                <a:cs typeface="+mn-cs"/>
              </a:rPr>
              <a:t>eruit leren</a:t>
            </a:r>
          </a:p>
          <a:p>
            <a:r>
              <a:rPr lang="nl-BE" sz="1200" b="0" kern="1200" dirty="0" smtClean="0">
                <a:solidFill>
                  <a:schemeClr val="tx1"/>
                </a:solidFill>
                <a:latin typeface="+mn-lt"/>
                <a:ea typeface="+mn-ea"/>
                <a:cs typeface="+mn-cs"/>
              </a:rPr>
              <a:t>voorkomen herhaling incident</a:t>
            </a:r>
          </a:p>
          <a:p>
            <a:r>
              <a:rPr lang="nl-BE" sz="1200" b="0" kern="1200" dirty="0" smtClean="0">
                <a:solidFill>
                  <a:schemeClr val="tx1"/>
                </a:solidFill>
                <a:latin typeface="+mn-lt"/>
                <a:ea typeface="+mn-ea"/>
                <a:cs typeface="+mn-cs"/>
              </a:rPr>
              <a:t>detecteren waar informatie/bewustwording nodig is</a:t>
            </a:r>
          </a:p>
          <a:p>
            <a:r>
              <a:rPr lang="nl-BE" sz="1200" b="0" kern="1200" dirty="0" smtClean="0">
                <a:solidFill>
                  <a:schemeClr val="tx1"/>
                </a:solidFill>
                <a:latin typeface="+mn-lt"/>
                <a:ea typeface="+mn-ea"/>
                <a:cs typeface="+mn-cs"/>
              </a:rPr>
              <a:t>indien nodig: bevoegde instanties inlichten</a:t>
            </a:r>
          </a:p>
          <a:p>
            <a:endParaRPr lang="nl-BE" dirty="0"/>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16</a:t>
            </a:fld>
            <a:endParaRPr lang="nl-BE"/>
          </a:p>
        </p:txBody>
      </p:sp>
    </p:spTree>
    <p:extLst>
      <p:ext uri="{BB962C8B-B14F-4D97-AF65-F5344CB8AC3E}">
        <p14:creationId xmlns:p14="http://schemas.microsoft.com/office/powerpoint/2010/main" val="1154377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dirty="0" smtClean="0"/>
              <a:t>Je moet een goed evenwicht vinden tussen afspraken en doen.</a:t>
            </a:r>
          </a:p>
          <a:p>
            <a:endParaRPr lang="nl-BE" dirty="0"/>
          </a:p>
        </p:txBody>
      </p:sp>
      <p:sp>
        <p:nvSpPr>
          <p:cNvPr id="4" name="Tijdelijke aanduiding voor dianummer 3"/>
          <p:cNvSpPr>
            <a:spLocks noGrp="1"/>
          </p:cNvSpPr>
          <p:nvPr>
            <p:ph type="sldNum" sz="quarter" idx="10"/>
          </p:nvPr>
        </p:nvSpPr>
        <p:spPr/>
        <p:txBody>
          <a:bodyPr/>
          <a:lstStyle/>
          <a:p>
            <a:fld id="{1DBE220A-1B02-448D-B500-6A52BFCC6877}" type="slidenum">
              <a:rPr lang="nl-BE" smtClean="0"/>
              <a:t>20</a:t>
            </a:fld>
            <a:endParaRPr lang="nl-BE"/>
          </a:p>
        </p:txBody>
      </p:sp>
    </p:spTree>
    <p:extLst>
      <p:ext uri="{BB962C8B-B14F-4D97-AF65-F5344CB8AC3E}">
        <p14:creationId xmlns:p14="http://schemas.microsoft.com/office/powerpoint/2010/main" val="3940665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3" name="Rechthoe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hthoe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hthoe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hthoe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hthoe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Afgeronde rechthoe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Afgeronde rechthoe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hthoe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hoe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nl-NL" smtClean="0"/>
              <a:t>Klik om de stijl te bewerken</a:t>
            </a:r>
            <a:endParaRPr kumimoji="0" lang="en-US"/>
          </a:p>
        </p:txBody>
      </p:sp>
      <p:sp>
        <p:nvSpPr>
          <p:cNvPr id="9" name="Ondertitel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28" name="Tijdelijke aanduiding voor datum 27"/>
          <p:cNvSpPr>
            <a:spLocks noGrp="1"/>
          </p:cNvSpPr>
          <p:nvPr>
            <p:ph type="dt" sz="half" idx="10"/>
          </p:nvPr>
        </p:nvSpPr>
        <p:spPr>
          <a:xfrm>
            <a:off x="6705600" y="4206240"/>
            <a:ext cx="960120" cy="457200"/>
          </a:xfrm>
        </p:spPr>
        <p:txBody>
          <a:bodyPr/>
          <a:lstStyle/>
          <a:p>
            <a:fld id="{744F5D7E-3620-4E7F-92C2-E19E07E548E8}" type="datetime1">
              <a:rPr lang="nl-BE" smtClean="0"/>
              <a:t>24/01/2018</a:t>
            </a:fld>
            <a:endParaRPr lang="nl-BE"/>
          </a:p>
        </p:txBody>
      </p:sp>
      <p:sp>
        <p:nvSpPr>
          <p:cNvPr id="17" name="Tijdelijke aanduiding voor voettekst 16"/>
          <p:cNvSpPr>
            <a:spLocks noGrp="1"/>
          </p:cNvSpPr>
          <p:nvPr>
            <p:ph type="ftr" sz="quarter" idx="11"/>
          </p:nvPr>
        </p:nvSpPr>
        <p:spPr>
          <a:xfrm>
            <a:off x="5410200" y="4205288"/>
            <a:ext cx="1295400" cy="457200"/>
          </a:xfrm>
        </p:spPr>
        <p:txBody>
          <a:bodyPr/>
          <a:lstStyle/>
          <a:p>
            <a:r>
              <a:rPr lang="nl-BE" smtClean="0"/>
              <a:t>ISCinternettensamenwerkingscel</a:t>
            </a:r>
            <a:endParaRPr lang="nl-BE"/>
          </a:p>
        </p:txBody>
      </p:sp>
      <p:sp>
        <p:nvSpPr>
          <p:cNvPr id="29" name="Tijdelijke aanduiding voor dianumm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9E915C4-BF8A-4B5E-B952-61BFBEE2103A}" type="slidenum">
              <a:rPr lang="nl-BE" smtClean="0"/>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DF2C39BC-76A5-4F1F-B572-46E368680718}" type="datetime1">
              <a:rPr lang="nl-BE" smtClean="0"/>
              <a:t>24/01/2018</a:t>
            </a:fld>
            <a:endParaRPr lang="nl-BE"/>
          </a:p>
        </p:txBody>
      </p:sp>
      <p:sp>
        <p:nvSpPr>
          <p:cNvPr id="5" name="Tijdelijke aanduiding voor voettekst 4"/>
          <p:cNvSpPr>
            <a:spLocks noGrp="1"/>
          </p:cNvSpPr>
          <p:nvPr>
            <p:ph type="ftr" sz="quarter" idx="11"/>
          </p:nvPr>
        </p:nvSpPr>
        <p:spPr/>
        <p:txBody>
          <a:bodyPr/>
          <a:lstStyle/>
          <a:p>
            <a:r>
              <a:rPr lang="nl-BE" smtClean="0"/>
              <a:t>ISCinternettensamenwerkingscel</a:t>
            </a:r>
            <a:endParaRPr lang="nl-BE"/>
          </a:p>
        </p:txBody>
      </p:sp>
      <p:sp>
        <p:nvSpPr>
          <p:cNvPr id="6" name="Tijdelijke aanduiding voor dianummer 5"/>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81800" y="1143000"/>
            <a:ext cx="1905000" cy="5486400"/>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143000"/>
            <a:ext cx="6248400" cy="5486400"/>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BF6CA62-9A13-4900-8D0E-1B4A2BEDC119}" type="datetime1">
              <a:rPr lang="nl-BE" smtClean="0"/>
              <a:t>24/01/2018</a:t>
            </a:fld>
            <a:endParaRPr lang="nl-BE"/>
          </a:p>
        </p:txBody>
      </p:sp>
      <p:sp>
        <p:nvSpPr>
          <p:cNvPr id="5" name="Tijdelijke aanduiding voor voettekst 4"/>
          <p:cNvSpPr>
            <a:spLocks noGrp="1"/>
          </p:cNvSpPr>
          <p:nvPr>
            <p:ph type="ftr" sz="quarter" idx="11"/>
          </p:nvPr>
        </p:nvSpPr>
        <p:spPr/>
        <p:txBody>
          <a:bodyPr/>
          <a:lstStyle/>
          <a:p>
            <a:r>
              <a:rPr lang="nl-BE" smtClean="0"/>
              <a:t>ISCinternettensamenwerkingscel</a:t>
            </a:r>
            <a:endParaRPr lang="nl-BE"/>
          </a:p>
        </p:txBody>
      </p:sp>
      <p:sp>
        <p:nvSpPr>
          <p:cNvPr id="6" name="Tijdelijke aanduiding voor dianummer 5"/>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9EC2B216-9453-4F3E-B968-20C05A247629}" type="datetime1">
              <a:rPr lang="nl-BE" smtClean="0"/>
              <a:t>24/01/2018</a:t>
            </a:fld>
            <a:endParaRPr lang="nl-BE"/>
          </a:p>
        </p:txBody>
      </p:sp>
      <p:sp>
        <p:nvSpPr>
          <p:cNvPr id="5" name="Tijdelijke aanduiding voor voettekst 4"/>
          <p:cNvSpPr>
            <a:spLocks noGrp="1"/>
          </p:cNvSpPr>
          <p:nvPr>
            <p:ph type="ftr" sz="quarter" idx="11"/>
          </p:nvPr>
        </p:nvSpPr>
        <p:spPr/>
        <p:txBody>
          <a:bodyPr/>
          <a:lstStyle/>
          <a:p>
            <a:r>
              <a:rPr lang="nl-BE" smtClean="0"/>
              <a:t>ISCinternettensamenwerkingscel</a:t>
            </a:r>
            <a:endParaRPr lang="nl-BE"/>
          </a:p>
        </p:txBody>
      </p:sp>
      <p:sp>
        <p:nvSpPr>
          <p:cNvPr id="6" name="Tijdelijke aanduiding voor dianummer 5"/>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p>
            <a:fld id="{E718CB73-83E8-4D26-B821-453AF02455E2}" type="datetime1">
              <a:rPr lang="nl-BE" smtClean="0"/>
              <a:t>24/01/2018</a:t>
            </a:fld>
            <a:endParaRPr lang="nl-BE"/>
          </a:p>
        </p:txBody>
      </p:sp>
      <p:sp>
        <p:nvSpPr>
          <p:cNvPr id="5" name="Tijdelijke aanduiding voor voettekst 4"/>
          <p:cNvSpPr>
            <a:spLocks noGrp="1"/>
          </p:cNvSpPr>
          <p:nvPr>
            <p:ph type="ftr" sz="quarter" idx="11"/>
          </p:nvPr>
        </p:nvSpPr>
        <p:spPr/>
        <p:txBody>
          <a:bodyPr/>
          <a:lstStyle/>
          <a:p>
            <a:r>
              <a:rPr lang="nl-BE" smtClean="0"/>
              <a:t>ISCinternettensamenwerkingscel</a:t>
            </a:r>
            <a:endParaRPr lang="nl-BE"/>
          </a:p>
        </p:txBody>
      </p:sp>
      <p:sp>
        <p:nvSpPr>
          <p:cNvPr id="6" name="Tijdelijke aanduiding voor dianummer 5"/>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3CA7EB82-2E66-477F-A2CE-9C43F7FA6CAC}" type="datetime1">
              <a:rPr lang="nl-BE" smtClean="0"/>
              <a:t>24/01/2018</a:t>
            </a:fld>
            <a:endParaRPr lang="nl-BE"/>
          </a:p>
        </p:txBody>
      </p:sp>
      <p:sp>
        <p:nvSpPr>
          <p:cNvPr id="6" name="Tijdelijke aanduiding voor voettekst 5"/>
          <p:cNvSpPr>
            <a:spLocks noGrp="1"/>
          </p:cNvSpPr>
          <p:nvPr>
            <p:ph type="ftr" sz="quarter" idx="11"/>
          </p:nvPr>
        </p:nvSpPr>
        <p:spPr/>
        <p:txBody>
          <a:bodyPr/>
          <a:lstStyle/>
          <a:p>
            <a:r>
              <a:rPr lang="nl-BE" smtClean="0"/>
              <a:t>ISCinternettensamenwerkingscel</a:t>
            </a:r>
            <a:endParaRPr lang="nl-BE"/>
          </a:p>
        </p:txBody>
      </p:sp>
      <p:sp>
        <p:nvSpPr>
          <p:cNvPr id="7" name="Tijdelijke aanduiding voor dianummer 6"/>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81000" y="1143000"/>
            <a:ext cx="8382000" cy="1069848"/>
          </a:xfrm>
        </p:spPr>
        <p:txBody>
          <a:bodyPr anchor="ctr"/>
          <a:lstStyle>
            <a:lvl1pPr>
              <a:defRPr sz="4000" b="0" i="0"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6" name="Tijdelijke aanduiding voor datum 25"/>
          <p:cNvSpPr>
            <a:spLocks noGrp="1"/>
          </p:cNvSpPr>
          <p:nvPr>
            <p:ph type="dt" sz="half" idx="10"/>
          </p:nvPr>
        </p:nvSpPr>
        <p:spPr/>
        <p:txBody>
          <a:bodyPr rtlCol="0"/>
          <a:lstStyle/>
          <a:p>
            <a:fld id="{8C5EB16A-9463-4533-8813-1B68E5C5CC6E}" type="datetime1">
              <a:rPr lang="nl-BE" smtClean="0"/>
              <a:t>24/01/2018</a:t>
            </a:fld>
            <a:endParaRPr lang="nl-BE"/>
          </a:p>
        </p:txBody>
      </p:sp>
      <p:sp>
        <p:nvSpPr>
          <p:cNvPr id="27" name="Tijdelijke aanduiding voor dianummer 26"/>
          <p:cNvSpPr>
            <a:spLocks noGrp="1"/>
          </p:cNvSpPr>
          <p:nvPr>
            <p:ph type="sldNum" sz="quarter" idx="11"/>
          </p:nvPr>
        </p:nvSpPr>
        <p:spPr/>
        <p:txBody>
          <a:bodyPr rtlCol="0"/>
          <a:lstStyle/>
          <a:p>
            <a:fld id="{F9E915C4-BF8A-4B5E-B952-61BFBEE2103A}" type="slidenum">
              <a:rPr lang="nl-BE" smtClean="0"/>
              <a:t>‹nr.›</a:t>
            </a:fld>
            <a:endParaRPr lang="nl-BE"/>
          </a:p>
        </p:txBody>
      </p:sp>
      <p:sp>
        <p:nvSpPr>
          <p:cNvPr id="28" name="Tijdelijke aanduiding voor voettekst 27"/>
          <p:cNvSpPr>
            <a:spLocks noGrp="1"/>
          </p:cNvSpPr>
          <p:nvPr>
            <p:ph type="ftr" sz="quarter" idx="12"/>
          </p:nvPr>
        </p:nvSpPr>
        <p:spPr/>
        <p:txBody>
          <a:bodyPr rtlCol="0"/>
          <a:lstStyle/>
          <a:p>
            <a:r>
              <a:rPr lang="nl-BE" smtClean="0"/>
              <a:t>ISCinternettensamenwerkingscel</a:t>
            </a:r>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a:xfrm>
            <a:off x="6583680" y="612648"/>
            <a:ext cx="957264" cy="457200"/>
          </a:xfrm>
        </p:spPr>
        <p:txBody>
          <a:bodyPr/>
          <a:lstStyle/>
          <a:p>
            <a:fld id="{896EB461-D438-4AC7-8639-0F6892D2A809}" type="datetime1">
              <a:rPr lang="nl-BE" smtClean="0"/>
              <a:t>24/01/2018</a:t>
            </a:fld>
            <a:endParaRPr lang="nl-BE"/>
          </a:p>
        </p:txBody>
      </p:sp>
      <p:sp>
        <p:nvSpPr>
          <p:cNvPr id="4" name="Tijdelijke aanduiding voor voettekst 3"/>
          <p:cNvSpPr>
            <a:spLocks noGrp="1"/>
          </p:cNvSpPr>
          <p:nvPr>
            <p:ph type="ftr" sz="quarter" idx="11"/>
          </p:nvPr>
        </p:nvSpPr>
        <p:spPr>
          <a:xfrm>
            <a:off x="5257800" y="612648"/>
            <a:ext cx="1325880" cy="457200"/>
          </a:xfrm>
        </p:spPr>
        <p:txBody>
          <a:bodyPr/>
          <a:lstStyle/>
          <a:p>
            <a:r>
              <a:rPr lang="nl-BE" smtClean="0"/>
              <a:t>ISCinternettensamenwerkingscel</a:t>
            </a:r>
            <a:endParaRPr lang="nl-BE"/>
          </a:p>
        </p:txBody>
      </p:sp>
      <p:sp>
        <p:nvSpPr>
          <p:cNvPr id="5" name="Tijdelijke aanduiding voor dianummer 4"/>
          <p:cNvSpPr>
            <a:spLocks noGrp="1"/>
          </p:cNvSpPr>
          <p:nvPr>
            <p:ph type="sldNum" sz="quarter" idx="12"/>
          </p:nvPr>
        </p:nvSpPr>
        <p:spPr>
          <a:xfrm>
            <a:off x="8174736" y="2272"/>
            <a:ext cx="762000" cy="365760"/>
          </a:xfrm>
        </p:spPr>
        <p:txBody>
          <a:bodyPr/>
          <a:lstStyle/>
          <a:p>
            <a:fld id="{F9E915C4-BF8A-4B5E-B952-61BFBEE2103A}" type="slidenum">
              <a:rPr lang="nl-BE" smtClean="0"/>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94E0677-CD73-42BF-8F42-1E7031ADFCAD}" type="datetime1">
              <a:rPr lang="nl-BE" smtClean="0"/>
              <a:t>24/01/2018</a:t>
            </a:fld>
            <a:endParaRPr lang="nl-BE"/>
          </a:p>
        </p:txBody>
      </p:sp>
      <p:sp>
        <p:nvSpPr>
          <p:cNvPr id="3" name="Tijdelijke aanduiding voor voettekst 2"/>
          <p:cNvSpPr>
            <a:spLocks noGrp="1"/>
          </p:cNvSpPr>
          <p:nvPr>
            <p:ph type="ftr" sz="quarter" idx="11"/>
          </p:nvPr>
        </p:nvSpPr>
        <p:spPr/>
        <p:txBody>
          <a:bodyPr/>
          <a:lstStyle/>
          <a:p>
            <a:r>
              <a:rPr lang="nl-BE" smtClean="0"/>
              <a:t>ISCinternettensamenwerkingscel</a:t>
            </a:r>
            <a:endParaRPr lang="nl-BE"/>
          </a:p>
        </p:txBody>
      </p:sp>
      <p:sp>
        <p:nvSpPr>
          <p:cNvPr id="4" name="Tijdelijke aanduiding voor dianummer 3"/>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353496" y="1101970"/>
            <a:ext cx="3383280" cy="877824"/>
          </a:xfrm>
        </p:spPr>
        <p:txBody>
          <a:bodyPr anchor="b"/>
          <a:lstStyle>
            <a:lvl1pPr algn="l">
              <a:buNone/>
              <a:defRPr sz="1800" b="1"/>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48FBBEE4-C3BD-4C14-A4F6-16A62BB68AEE}" type="datetime1">
              <a:rPr lang="nl-BE" smtClean="0"/>
              <a:t>24/01/2018</a:t>
            </a:fld>
            <a:endParaRPr lang="nl-BE"/>
          </a:p>
        </p:txBody>
      </p:sp>
      <p:sp>
        <p:nvSpPr>
          <p:cNvPr id="6" name="Tijdelijke aanduiding voor voettekst 5"/>
          <p:cNvSpPr>
            <a:spLocks noGrp="1"/>
          </p:cNvSpPr>
          <p:nvPr>
            <p:ph type="ftr" sz="quarter" idx="11"/>
          </p:nvPr>
        </p:nvSpPr>
        <p:spPr/>
        <p:txBody>
          <a:bodyPr/>
          <a:lstStyle/>
          <a:p>
            <a:r>
              <a:rPr lang="nl-BE" smtClean="0"/>
              <a:t>ISCinternettensamenwerkingscel</a:t>
            </a:r>
            <a:endParaRPr lang="nl-BE"/>
          </a:p>
        </p:txBody>
      </p:sp>
      <p:sp>
        <p:nvSpPr>
          <p:cNvPr id="7" name="Tijdelijke aanduiding voor dianummer 6"/>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66794F47-72A4-43E2-849C-49BEB9B4BC6E}" type="datetime1">
              <a:rPr lang="nl-BE" smtClean="0"/>
              <a:t>24/01/2018</a:t>
            </a:fld>
            <a:endParaRPr lang="nl-BE"/>
          </a:p>
        </p:txBody>
      </p:sp>
      <p:sp>
        <p:nvSpPr>
          <p:cNvPr id="6" name="Tijdelijke aanduiding voor voettekst 5"/>
          <p:cNvSpPr>
            <a:spLocks noGrp="1"/>
          </p:cNvSpPr>
          <p:nvPr>
            <p:ph type="ftr" sz="quarter" idx="11"/>
          </p:nvPr>
        </p:nvSpPr>
        <p:spPr/>
        <p:txBody>
          <a:bodyPr/>
          <a:lstStyle/>
          <a:p>
            <a:r>
              <a:rPr lang="nl-BE" smtClean="0"/>
              <a:t>ISCinternettensamenwerkingscel</a:t>
            </a:r>
            <a:endParaRPr lang="nl-BE"/>
          </a:p>
        </p:txBody>
      </p:sp>
      <p:sp>
        <p:nvSpPr>
          <p:cNvPr id="7" name="Tijdelijke aanduiding voor dianummer 6"/>
          <p:cNvSpPr>
            <a:spLocks noGrp="1"/>
          </p:cNvSpPr>
          <p:nvPr>
            <p:ph type="sldNum" sz="quarter" idx="12"/>
          </p:nvPr>
        </p:nvSpPr>
        <p:spPr/>
        <p:txBody>
          <a:bodyPr/>
          <a:lstStyle/>
          <a:p>
            <a:fld id="{F9E915C4-BF8A-4B5E-B952-61BFBEE2103A}" type="slidenum">
              <a:rPr lang="nl-BE" smtClean="0"/>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hthoe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hthoe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hthoe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hthoe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hoe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Afgeronde rechthoe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Afgeronde rechthoe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hthoe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hthoe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hthoe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hthoe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hthoe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hthoe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jdelijke aanduiding voor titel 21"/>
          <p:cNvSpPr>
            <a:spLocks noGrp="1"/>
          </p:cNvSpPr>
          <p:nvPr>
            <p:ph type="title"/>
          </p:nvPr>
        </p:nvSpPr>
        <p:spPr>
          <a:xfrm>
            <a:off x="457200" y="1143000"/>
            <a:ext cx="8229600" cy="1066800"/>
          </a:xfrm>
          <a:prstGeom prst="rect">
            <a:avLst/>
          </a:prstGeom>
        </p:spPr>
        <p:txBody>
          <a:bodyPr vert="horz" anchor="ctr">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206D012-AF25-4EB9-A99C-11F2CA82EE77}" type="datetime1">
              <a:rPr lang="nl-BE" smtClean="0"/>
              <a:t>24/01/2018</a:t>
            </a:fld>
            <a:endParaRPr lang="nl-BE"/>
          </a:p>
        </p:txBody>
      </p:sp>
      <p:sp>
        <p:nvSpPr>
          <p:cNvPr id="3" name="Tijdelijke aanduiding voor voettekst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nl-BE" smtClean="0"/>
              <a:t>ISCinternettensamenwerkingscel</a:t>
            </a:r>
            <a:endParaRPr lang="nl-BE"/>
          </a:p>
        </p:txBody>
      </p:sp>
      <p:sp>
        <p:nvSpPr>
          <p:cNvPr id="23" name="Tijdelijke aanduiding voor dianumm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9E915C4-BF8A-4B5E-B952-61BFBEE2103A}" type="slidenum">
              <a:rPr lang="nl-BE" smtClean="0"/>
              <a:t>‹nr.›</a:t>
            </a:fld>
            <a:endParaRPr lang="nl-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afeonweb.be/nl/quiz/phishingtes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F7pYHN9iC9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Informatieveiligheid in CLB</a:t>
            </a:r>
          </a:p>
        </p:txBody>
      </p:sp>
      <p:pic>
        <p:nvPicPr>
          <p:cNvPr id="5" name="Afbeelding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160" y="4293096"/>
            <a:ext cx="2545263" cy="565614"/>
          </a:xfrm>
          <a:prstGeom prst="rect">
            <a:avLst/>
          </a:prstGeom>
        </p:spPr>
      </p:pic>
      <p:pic>
        <p:nvPicPr>
          <p:cNvPr id="7" name="Afbeelding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5872868"/>
            <a:ext cx="8812155" cy="1068474"/>
          </a:xfrm>
          <a:prstGeom prst="rect">
            <a:avLst/>
          </a:prstGeom>
        </p:spPr>
      </p:pic>
    </p:spTree>
    <p:extLst>
      <p:ext uri="{BB962C8B-B14F-4D97-AF65-F5344CB8AC3E}">
        <p14:creationId xmlns:p14="http://schemas.microsoft.com/office/powerpoint/2010/main" val="3634926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Personeel</a:t>
            </a:r>
            <a:endParaRPr lang="nl-BE" dirty="0"/>
          </a:p>
        </p:txBody>
      </p:sp>
      <p:sp>
        <p:nvSpPr>
          <p:cNvPr id="3" name="Tijdelijke aanduiding voor inhoud 2"/>
          <p:cNvSpPr>
            <a:spLocks noGrp="1"/>
          </p:cNvSpPr>
          <p:nvPr>
            <p:ph idx="1"/>
          </p:nvPr>
        </p:nvSpPr>
        <p:spPr/>
        <p:txBody>
          <a:bodyPr>
            <a:normAutofit/>
          </a:bodyPr>
          <a:lstStyle/>
          <a:p>
            <a:r>
              <a:rPr lang="nl-BE" dirty="0" smtClean="0"/>
              <a:t>Belang van bewustmaking bij het personeel bij verwerking van </a:t>
            </a:r>
            <a:r>
              <a:rPr lang="nl-BE" dirty="0" err="1" smtClean="0"/>
              <a:t>privacy-gevoelige</a:t>
            </a:r>
            <a:r>
              <a:rPr lang="nl-BE" dirty="0" smtClean="0"/>
              <a:t> persoonsgegevens</a:t>
            </a:r>
          </a:p>
          <a:p>
            <a:r>
              <a:rPr lang="nl-BE" dirty="0" smtClean="0"/>
              <a:t>Voordelen en gevaren van technologische evolutie</a:t>
            </a:r>
          </a:p>
          <a:p>
            <a:pPr lvl="1"/>
            <a:r>
              <a:rPr lang="nl-BE" dirty="0" smtClean="0">
                <a:solidFill>
                  <a:srgbClr val="FF0000"/>
                </a:solidFill>
              </a:rPr>
              <a:t>Digitalisering</a:t>
            </a:r>
          </a:p>
          <a:p>
            <a:pPr lvl="1"/>
            <a:r>
              <a:rPr lang="nl-BE" dirty="0" smtClean="0">
                <a:solidFill>
                  <a:srgbClr val="FF0000"/>
                </a:solidFill>
              </a:rPr>
              <a:t>Gebruik van </a:t>
            </a:r>
            <a:r>
              <a:rPr lang="nl-BE" dirty="0" smtClean="0">
                <a:solidFill>
                  <a:srgbClr val="FF0000"/>
                </a:solidFill>
              </a:rPr>
              <a:t>smartphones, </a:t>
            </a:r>
            <a:r>
              <a:rPr lang="nl-BE" dirty="0" smtClean="0">
                <a:solidFill>
                  <a:srgbClr val="FF0000"/>
                </a:solidFill>
              </a:rPr>
              <a:t>e-mail, internet, sociale media</a:t>
            </a:r>
            <a:r>
              <a:rPr lang="nl-BE" dirty="0" smtClean="0">
                <a:solidFill>
                  <a:srgbClr val="FF0000"/>
                </a:solidFill>
              </a:rPr>
              <a:t>,…: gevaren en richtlijnen in jouw centrum</a:t>
            </a:r>
            <a:endParaRPr lang="nl-BE" dirty="0" smtClean="0">
              <a:solidFill>
                <a:srgbClr val="FF0000"/>
              </a:solidFill>
            </a:endParaRPr>
          </a:p>
        </p:txBody>
      </p:sp>
    </p:spTree>
    <p:extLst>
      <p:ext uri="{BB962C8B-B14F-4D97-AF65-F5344CB8AC3E}">
        <p14:creationId xmlns:p14="http://schemas.microsoft.com/office/powerpoint/2010/main" val="2521058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Bedrijfsmiddelen </a:t>
            </a:r>
            <a:endParaRPr lang="nl-BE" dirty="0"/>
          </a:p>
        </p:txBody>
      </p:sp>
      <p:sp>
        <p:nvSpPr>
          <p:cNvPr id="3" name="Tijdelijke aanduiding voor inhoud 2"/>
          <p:cNvSpPr>
            <a:spLocks noGrp="1"/>
          </p:cNvSpPr>
          <p:nvPr>
            <p:ph idx="1"/>
          </p:nvPr>
        </p:nvSpPr>
        <p:spPr/>
        <p:txBody>
          <a:bodyPr>
            <a:normAutofit/>
          </a:bodyPr>
          <a:lstStyle/>
          <a:p>
            <a:pPr marL="365760" lvl="1" indent="-256032">
              <a:buClr>
                <a:schemeClr val="accent3"/>
              </a:buClr>
              <a:buFont typeface="Georgia"/>
              <a:buChar char="•"/>
            </a:pPr>
            <a:r>
              <a:rPr lang="nl-BE" dirty="0" smtClean="0">
                <a:solidFill>
                  <a:schemeClr val="tx1"/>
                </a:solidFill>
              </a:rPr>
              <a:t>Hoe omgaan met informatie op laptops, smartphones, tablets, verwijderbare media, gebruik </a:t>
            </a:r>
            <a:r>
              <a:rPr lang="nl-BE" dirty="0">
                <a:solidFill>
                  <a:schemeClr val="tx1"/>
                </a:solidFill>
              </a:rPr>
              <a:t>van </a:t>
            </a:r>
            <a:r>
              <a:rPr lang="nl-BE" dirty="0" err="1">
                <a:solidFill>
                  <a:schemeClr val="tx1"/>
                </a:solidFill>
              </a:rPr>
              <a:t>cloud</a:t>
            </a:r>
            <a:r>
              <a:rPr lang="nl-BE" dirty="0">
                <a:solidFill>
                  <a:schemeClr val="tx1"/>
                </a:solidFill>
              </a:rPr>
              <a:t> (google drive, </a:t>
            </a:r>
            <a:r>
              <a:rPr lang="nl-BE" dirty="0" err="1">
                <a:solidFill>
                  <a:schemeClr val="tx1"/>
                </a:solidFill>
              </a:rPr>
              <a:t>dropbox</a:t>
            </a:r>
            <a:r>
              <a:rPr lang="nl-BE" dirty="0">
                <a:solidFill>
                  <a:schemeClr val="tx1"/>
                </a:solidFill>
              </a:rPr>
              <a:t>, </a:t>
            </a:r>
            <a:r>
              <a:rPr lang="nl-BE" dirty="0" err="1">
                <a:solidFill>
                  <a:schemeClr val="tx1"/>
                </a:solidFill>
              </a:rPr>
              <a:t>onedrive</a:t>
            </a:r>
            <a:r>
              <a:rPr lang="nl-BE" dirty="0" smtClean="0">
                <a:solidFill>
                  <a:schemeClr val="tx1"/>
                </a:solidFill>
              </a:rPr>
              <a:t>,…), …</a:t>
            </a:r>
          </a:p>
          <a:p>
            <a:r>
              <a:rPr lang="nl-BE" dirty="0" smtClean="0"/>
              <a:t>Fysieke beveiliging van de toestellen</a:t>
            </a:r>
          </a:p>
          <a:p>
            <a:pPr lvl="1"/>
            <a:r>
              <a:rPr lang="nl-BE" dirty="0" smtClean="0">
                <a:solidFill>
                  <a:srgbClr val="FF0000"/>
                </a:solidFill>
              </a:rPr>
              <a:t>Veilig slot, opbergen,…</a:t>
            </a:r>
          </a:p>
          <a:p>
            <a:pPr marL="365760" lvl="1" indent="-256032">
              <a:buClr>
                <a:schemeClr val="accent3"/>
              </a:buClr>
              <a:buFont typeface="Georgia"/>
              <a:buChar char="•"/>
            </a:pPr>
            <a:r>
              <a:rPr lang="nl-BE" sz="2800" dirty="0">
                <a:solidFill>
                  <a:schemeClr val="tx1"/>
                </a:solidFill>
              </a:rPr>
              <a:t>Logische beveiliging van de toestellen</a:t>
            </a:r>
          </a:p>
          <a:p>
            <a:pPr lvl="1"/>
            <a:r>
              <a:rPr lang="nl-BE" dirty="0">
                <a:solidFill>
                  <a:srgbClr val="FF0000"/>
                </a:solidFill>
              </a:rPr>
              <a:t>Wachtwoordbeleid, </a:t>
            </a:r>
            <a:r>
              <a:rPr lang="nl-BE" dirty="0" err="1">
                <a:solidFill>
                  <a:srgbClr val="FF0000"/>
                </a:solidFill>
              </a:rPr>
              <a:t>anti-virus</a:t>
            </a:r>
            <a:r>
              <a:rPr lang="nl-BE" dirty="0">
                <a:solidFill>
                  <a:srgbClr val="FF0000"/>
                </a:solidFill>
              </a:rPr>
              <a:t> en anti-malwarebeleid</a:t>
            </a:r>
            <a:r>
              <a:rPr lang="nl-BE" dirty="0" smtClean="0">
                <a:solidFill>
                  <a:srgbClr val="FF0000"/>
                </a:solidFill>
              </a:rPr>
              <a:t>,…</a:t>
            </a:r>
          </a:p>
          <a:p>
            <a:pPr lvl="1"/>
            <a:r>
              <a:rPr lang="nl-BE" dirty="0" smtClean="0">
                <a:solidFill>
                  <a:srgbClr val="FF0000"/>
                </a:solidFill>
              </a:rPr>
              <a:t>Gebruik van wifi (openbaar </a:t>
            </a:r>
            <a:r>
              <a:rPr lang="nl-BE" dirty="0" err="1" smtClean="0">
                <a:solidFill>
                  <a:srgbClr val="FF0000"/>
                </a:solidFill>
              </a:rPr>
              <a:t>vs</a:t>
            </a:r>
            <a:r>
              <a:rPr lang="nl-BE" dirty="0" smtClean="0">
                <a:solidFill>
                  <a:srgbClr val="FF0000"/>
                </a:solidFill>
              </a:rPr>
              <a:t> gesloten)</a:t>
            </a:r>
          </a:p>
          <a:p>
            <a:endParaRPr lang="nl-BE" dirty="0" smtClean="0"/>
          </a:p>
          <a:p>
            <a:endParaRPr lang="nl-BE" dirty="0"/>
          </a:p>
        </p:txBody>
      </p:sp>
    </p:spTree>
    <p:extLst>
      <p:ext uri="{BB962C8B-B14F-4D97-AF65-F5344CB8AC3E}">
        <p14:creationId xmlns:p14="http://schemas.microsoft.com/office/powerpoint/2010/main" val="3348903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Logische beveiliging</a:t>
            </a:r>
            <a:endParaRPr lang="nl-BE" dirty="0"/>
          </a:p>
        </p:txBody>
      </p:sp>
      <p:sp>
        <p:nvSpPr>
          <p:cNvPr id="3" name="Tijdelijke aanduiding voor inhoud 2"/>
          <p:cNvSpPr>
            <a:spLocks noGrp="1"/>
          </p:cNvSpPr>
          <p:nvPr>
            <p:ph idx="1"/>
          </p:nvPr>
        </p:nvSpPr>
        <p:spPr/>
        <p:txBody>
          <a:bodyPr>
            <a:normAutofit fontScale="92500"/>
          </a:bodyPr>
          <a:lstStyle/>
          <a:p>
            <a:r>
              <a:rPr lang="nl-BE" dirty="0" smtClean="0"/>
              <a:t>Toegangsrechten tot de informatiesystemen (LARS, fileservers,…) +  aandacht voor in en uit dienst</a:t>
            </a:r>
          </a:p>
          <a:p>
            <a:r>
              <a:rPr lang="nl-BE" dirty="0" smtClean="0"/>
              <a:t>Veilig omgaan met wachtwoorden</a:t>
            </a:r>
          </a:p>
          <a:p>
            <a:r>
              <a:rPr lang="nl-BE" dirty="0" smtClean="0"/>
              <a:t>Alert zijn voor </a:t>
            </a:r>
            <a:r>
              <a:rPr lang="nl-BE" dirty="0" err="1" smtClean="0"/>
              <a:t>phishing</a:t>
            </a:r>
            <a:r>
              <a:rPr lang="nl-BE" dirty="0" smtClean="0"/>
              <a:t>, </a:t>
            </a:r>
            <a:r>
              <a:rPr lang="nl-BE" dirty="0" err="1" smtClean="0"/>
              <a:t>social</a:t>
            </a:r>
            <a:r>
              <a:rPr lang="nl-BE" dirty="0" smtClean="0"/>
              <a:t> engineering</a:t>
            </a:r>
          </a:p>
          <a:p>
            <a:pPr marL="630936" lvl="2" indent="-256032">
              <a:buClr>
                <a:schemeClr val="accent3"/>
              </a:buClr>
              <a:buFont typeface="Georgia"/>
              <a:buChar char="•"/>
            </a:pPr>
            <a:r>
              <a:rPr lang="nl-BE" sz="2200" dirty="0">
                <a:solidFill>
                  <a:srgbClr val="FF0000"/>
                </a:solidFill>
              </a:rPr>
              <a:t>Wat? Voorbeelden</a:t>
            </a:r>
          </a:p>
          <a:p>
            <a:pPr lvl="1"/>
            <a:r>
              <a:rPr lang="nl-BE" dirty="0" smtClean="0">
                <a:solidFill>
                  <a:srgbClr val="FF0000"/>
                </a:solidFill>
                <a:hlinkClick r:id="rId3"/>
              </a:rPr>
              <a:t>https</a:t>
            </a:r>
            <a:r>
              <a:rPr lang="nl-BE" dirty="0">
                <a:solidFill>
                  <a:srgbClr val="FF0000"/>
                </a:solidFill>
                <a:hlinkClick r:id="rId3"/>
              </a:rPr>
              <a:t>://</a:t>
            </a:r>
            <a:r>
              <a:rPr lang="nl-BE" dirty="0" smtClean="0">
                <a:solidFill>
                  <a:srgbClr val="FF0000"/>
                </a:solidFill>
                <a:hlinkClick r:id="rId3"/>
              </a:rPr>
              <a:t>www.safeonweb.be/nl/quiz/phishingtest</a:t>
            </a:r>
            <a:endParaRPr lang="nl-BE" dirty="0" smtClean="0">
              <a:solidFill>
                <a:srgbClr val="FF0000"/>
              </a:solidFill>
            </a:endParaRPr>
          </a:p>
          <a:p>
            <a:pPr lvl="1"/>
            <a:r>
              <a:rPr lang="nl-BE" sz="1600" dirty="0" err="1" smtClean="0">
                <a:solidFill>
                  <a:srgbClr val="FF0000"/>
                </a:solidFill>
              </a:rPr>
              <a:t>Social</a:t>
            </a:r>
            <a:r>
              <a:rPr lang="nl-BE" sz="1600" dirty="0" smtClean="0">
                <a:solidFill>
                  <a:srgbClr val="FF0000"/>
                </a:solidFill>
              </a:rPr>
              <a:t> engineering: mensen associëren </a:t>
            </a:r>
            <a:r>
              <a:rPr lang="nl-BE" sz="1600" dirty="0">
                <a:solidFill>
                  <a:srgbClr val="FF0000"/>
                </a:solidFill>
              </a:rPr>
              <a:t>hacken vaak met </a:t>
            </a:r>
            <a:r>
              <a:rPr lang="nl-BE" sz="1600" dirty="0" err="1">
                <a:solidFill>
                  <a:srgbClr val="FF0000"/>
                </a:solidFill>
              </a:rPr>
              <a:t>high-tech</a:t>
            </a:r>
            <a:r>
              <a:rPr lang="nl-BE" sz="1600" dirty="0">
                <a:solidFill>
                  <a:srgbClr val="FF0000"/>
                </a:solidFill>
              </a:rPr>
              <a:t>, onbegrijpelijke code en vernuftige gadgets. In de praktijk leunen succesvolle </a:t>
            </a:r>
            <a:r>
              <a:rPr lang="nl-BE" sz="1600" dirty="0" err="1">
                <a:solidFill>
                  <a:srgbClr val="FF0000"/>
                </a:solidFill>
              </a:rPr>
              <a:t>hacks</a:t>
            </a:r>
            <a:r>
              <a:rPr lang="nl-BE" sz="1600" dirty="0">
                <a:solidFill>
                  <a:srgbClr val="FF0000"/>
                </a:solidFill>
              </a:rPr>
              <a:t> voor een belangrijk deel op zeer menselijke </a:t>
            </a:r>
            <a:r>
              <a:rPr lang="nl-BE" sz="1600" dirty="0" smtClean="0">
                <a:solidFill>
                  <a:srgbClr val="FF0000"/>
                </a:solidFill>
              </a:rPr>
              <a:t>zwakheden, </a:t>
            </a:r>
            <a:r>
              <a:rPr lang="nl-BE" sz="1600" dirty="0" err="1" smtClean="0">
                <a:solidFill>
                  <a:srgbClr val="FF0000"/>
                </a:solidFill>
              </a:rPr>
              <a:t>vb.helpdesk</a:t>
            </a:r>
            <a:r>
              <a:rPr lang="nl-BE" sz="1600" dirty="0" smtClean="0">
                <a:solidFill>
                  <a:srgbClr val="FF0000"/>
                </a:solidFill>
              </a:rPr>
              <a:t> </a:t>
            </a:r>
            <a:r>
              <a:rPr lang="nl-BE" sz="1600" dirty="0">
                <a:solidFill>
                  <a:srgbClr val="FF0000"/>
                </a:solidFill>
              </a:rPr>
              <a:t>belt en vraagt naar </a:t>
            </a:r>
            <a:r>
              <a:rPr lang="nl-BE" sz="1600" dirty="0" smtClean="0">
                <a:solidFill>
                  <a:srgbClr val="FF0000"/>
                </a:solidFill>
              </a:rPr>
              <a:t>login</a:t>
            </a:r>
          </a:p>
          <a:p>
            <a:pPr lvl="1"/>
            <a:r>
              <a:rPr lang="nl-BE" sz="2200" dirty="0">
                <a:solidFill>
                  <a:srgbClr val="FF0000"/>
                </a:solidFill>
              </a:rPr>
              <a:t>Een beveiligingsbeleid is zo goed als de handhaving.</a:t>
            </a:r>
          </a:p>
          <a:p>
            <a:pPr lvl="1"/>
            <a:r>
              <a:rPr lang="nl-BE" sz="2200" dirty="0">
                <a:solidFill>
                  <a:srgbClr val="FF0000"/>
                </a:solidFill>
              </a:rPr>
              <a:t>Criminelen maken graag misbruik van het goede karakter en de behulpzaamheid van medewerkers</a:t>
            </a:r>
          </a:p>
        </p:txBody>
      </p:sp>
    </p:spTree>
    <p:extLst>
      <p:ext uri="{BB962C8B-B14F-4D97-AF65-F5344CB8AC3E}">
        <p14:creationId xmlns:p14="http://schemas.microsoft.com/office/powerpoint/2010/main" val="2994853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Fysieke beveiliging</a:t>
            </a:r>
            <a:endParaRPr lang="nl-BE" dirty="0"/>
          </a:p>
        </p:txBody>
      </p:sp>
      <p:sp>
        <p:nvSpPr>
          <p:cNvPr id="3" name="Tijdelijke aanduiding voor inhoud 2"/>
          <p:cNvSpPr>
            <a:spLocks noGrp="1"/>
          </p:cNvSpPr>
          <p:nvPr>
            <p:ph idx="1"/>
          </p:nvPr>
        </p:nvSpPr>
        <p:spPr/>
        <p:txBody>
          <a:bodyPr/>
          <a:lstStyle/>
          <a:p>
            <a:r>
              <a:rPr lang="nl-BE" dirty="0" smtClean="0"/>
              <a:t>Zonering van het gebouw</a:t>
            </a:r>
          </a:p>
          <a:p>
            <a:pPr lvl="1"/>
            <a:r>
              <a:rPr lang="nl-BE" dirty="0" smtClean="0">
                <a:solidFill>
                  <a:srgbClr val="FF0000"/>
                </a:solidFill>
              </a:rPr>
              <a:t>Publiek en niet-publiek gedeelte (alleen voor bevoegden)</a:t>
            </a:r>
          </a:p>
          <a:p>
            <a:pPr lvl="2"/>
            <a:r>
              <a:rPr lang="nl-BE" dirty="0" smtClean="0">
                <a:solidFill>
                  <a:srgbClr val="FF0000"/>
                </a:solidFill>
              </a:rPr>
              <a:t>Wie is bevoegd</a:t>
            </a:r>
            <a:r>
              <a:rPr lang="nl-BE" dirty="0" smtClean="0">
                <a:solidFill>
                  <a:srgbClr val="FF0000"/>
                </a:solidFill>
              </a:rPr>
              <a:t>? </a:t>
            </a:r>
            <a:r>
              <a:rPr lang="nl-BE" dirty="0" smtClean="0">
                <a:solidFill>
                  <a:srgbClr val="FF0000"/>
                </a:solidFill>
              </a:rPr>
              <a:t>Hoe afgesloten? Controle hierop,…</a:t>
            </a:r>
            <a:endParaRPr lang="nl-BE" dirty="0" smtClean="0">
              <a:solidFill>
                <a:srgbClr val="FF0000"/>
              </a:solidFill>
            </a:endParaRPr>
          </a:p>
          <a:p>
            <a:pPr lvl="2"/>
            <a:endParaRPr lang="nl-BE" dirty="0" smtClean="0">
              <a:solidFill>
                <a:srgbClr val="FF0000"/>
              </a:solidFill>
            </a:endParaRPr>
          </a:p>
          <a:p>
            <a:r>
              <a:rPr lang="nl-BE" dirty="0" smtClean="0"/>
              <a:t>Alertheid hierover (onbekenden aanspreken)</a:t>
            </a:r>
          </a:p>
          <a:p>
            <a:endParaRPr lang="nl-BE" dirty="0" smtClean="0"/>
          </a:p>
          <a:p>
            <a:r>
              <a:rPr lang="nl-BE" dirty="0" smtClean="0"/>
              <a:t>Sleutelbeleid + aandacht voor in en uit dienst treden</a:t>
            </a:r>
            <a:endParaRPr lang="nl-BE" dirty="0"/>
          </a:p>
          <a:p>
            <a:endParaRPr lang="nl-BE" dirty="0"/>
          </a:p>
        </p:txBody>
      </p:sp>
    </p:spTree>
    <p:extLst>
      <p:ext uri="{BB962C8B-B14F-4D97-AF65-F5344CB8AC3E}">
        <p14:creationId xmlns:p14="http://schemas.microsoft.com/office/powerpoint/2010/main" val="1130440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Processen</a:t>
            </a:r>
            <a:endParaRPr lang="nl-BE" dirty="0"/>
          </a:p>
        </p:txBody>
      </p:sp>
      <p:sp>
        <p:nvSpPr>
          <p:cNvPr id="3" name="Tijdelijke aanduiding voor inhoud 2"/>
          <p:cNvSpPr>
            <a:spLocks noGrp="1"/>
          </p:cNvSpPr>
          <p:nvPr>
            <p:ph idx="1"/>
          </p:nvPr>
        </p:nvSpPr>
        <p:spPr/>
        <p:txBody>
          <a:bodyPr/>
          <a:lstStyle/>
          <a:p>
            <a:r>
              <a:rPr lang="nl-BE" dirty="0" smtClean="0"/>
              <a:t>Gebruik van bepaalde communicatiemiddelen en –kanalen</a:t>
            </a:r>
          </a:p>
          <a:p>
            <a:pPr lvl="1"/>
            <a:r>
              <a:rPr lang="nl-BE" dirty="0">
                <a:solidFill>
                  <a:srgbClr val="FF0000"/>
                </a:solidFill>
              </a:rPr>
              <a:t>e</a:t>
            </a:r>
            <a:r>
              <a:rPr lang="nl-BE" dirty="0" smtClean="0">
                <a:solidFill>
                  <a:srgbClr val="FF0000"/>
                </a:solidFill>
              </a:rPr>
              <a:t>-mail, internet, sociale media, chat</a:t>
            </a:r>
            <a:r>
              <a:rPr lang="nl-BE" dirty="0" smtClean="0">
                <a:solidFill>
                  <a:srgbClr val="FF0000"/>
                </a:solidFill>
              </a:rPr>
              <a:t>, telefoon,…</a:t>
            </a:r>
            <a:endParaRPr lang="nl-BE" dirty="0" smtClean="0">
              <a:solidFill>
                <a:srgbClr val="FF0000"/>
              </a:solidFill>
            </a:endParaRPr>
          </a:p>
          <a:p>
            <a:pPr marL="365760" lvl="1" indent="-256032">
              <a:buClr>
                <a:schemeClr val="accent3"/>
              </a:buClr>
              <a:buFont typeface="Georgia"/>
              <a:buChar char="•"/>
            </a:pPr>
            <a:r>
              <a:rPr lang="nl-BE" sz="2800" dirty="0" smtClean="0">
                <a:solidFill>
                  <a:schemeClr val="tx1"/>
                </a:solidFill>
              </a:rPr>
              <a:t>Gegevensdeling</a:t>
            </a:r>
          </a:p>
          <a:p>
            <a:pPr marL="630936" lvl="2" indent="-256032">
              <a:buClr>
                <a:schemeClr val="accent3"/>
              </a:buClr>
              <a:buFont typeface="Georgia"/>
              <a:buChar char="•"/>
            </a:pPr>
            <a:r>
              <a:rPr lang="nl-BE" dirty="0" smtClean="0">
                <a:solidFill>
                  <a:srgbClr val="FF0000"/>
                </a:solidFill>
              </a:rPr>
              <a:t>Welke gegevens mag je delen met wie?</a:t>
            </a:r>
          </a:p>
          <a:p>
            <a:pPr marL="886968" lvl="3" indent="-256032">
              <a:buClr>
                <a:schemeClr val="accent3"/>
              </a:buClr>
              <a:buFont typeface="Georgia"/>
              <a:buChar char="•"/>
            </a:pPr>
            <a:r>
              <a:rPr lang="nl-BE" dirty="0" err="1" smtClean="0">
                <a:solidFill>
                  <a:srgbClr val="FF0000"/>
                </a:solidFill>
              </a:rPr>
              <a:t>Cfr</a:t>
            </a:r>
            <a:r>
              <a:rPr lang="nl-BE" dirty="0" smtClean="0">
                <a:solidFill>
                  <a:srgbClr val="FF0000"/>
                </a:solidFill>
              </a:rPr>
              <a:t> wetten en decreten (Decreet Leerlingenbegeleiding, DRM, wet op </a:t>
            </a:r>
            <a:r>
              <a:rPr lang="nl-BE" dirty="0" err="1" smtClean="0">
                <a:solidFill>
                  <a:srgbClr val="FF0000"/>
                </a:solidFill>
              </a:rPr>
              <a:t>patiëntenrechten</a:t>
            </a:r>
            <a:r>
              <a:rPr lang="nl-BE" dirty="0" smtClean="0">
                <a:solidFill>
                  <a:srgbClr val="FF0000"/>
                </a:solidFill>
              </a:rPr>
              <a:t>, privacywet/AVG,…)</a:t>
            </a:r>
          </a:p>
          <a:p>
            <a:pPr marL="630936" lvl="2" indent="-256032">
              <a:buClr>
                <a:schemeClr val="accent3"/>
              </a:buClr>
              <a:buFont typeface="Georgia"/>
              <a:buChar char="•"/>
            </a:pPr>
            <a:r>
              <a:rPr lang="nl-BE" dirty="0">
                <a:solidFill>
                  <a:srgbClr val="FF0000"/>
                </a:solidFill>
              </a:rPr>
              <a:t>G</a:t>
            </a:r>
            <a:r>
              <a:rPr lang="nl-BE" dirty="0" smtClean="0">
                <a:solidFill>
                  <a:srgbClr val="FF0000"/>
                </a:solidFill>
              </a:rPr>
              <a:t>ebruik van digitale kanalen, veiligheid? (e-mail,...)</a:t>
            </a:r>
          </a:p>
          <a:p>
            <a:pPr marL="630936" lvl="2" indent="-256032">
              <a:buClr>
                <a:schemeClr val="accent3"/>
              </a:buClr>
              <a:buFont typeface="Georgia"/>
              <a:buChar char="•"/>
            </a:pPr>
            <a:endParaRPr lang="nl-BE" dirty="0">
              <a:solidFill>
                <a:srgbClr val="FF0000"/>
              </a:solidFill>
            </a:endParaRPr>
          </a:p>
        </p:txBody>
      </p:sp>
    </p:spTree>
    <p:extLst>
      <p:ext uri="{BB962C8B-B14F-4D97-AF65-F5344CB8AC3E}">
        <p14:creationId xmlns:p14="http://schemas.microsoft.com/office/powerpoint/2010/main" val="2559856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Incidenten</a:t>
            </a:r>
            <a:endParaRPr lang="nl-BE" dirty="0"/>
          </a:p>
        </p:txBody>
      </p:sp>
      <p:sp>
        <p:nvSpPr>
          <p:cNvPr id="3" name="Tijdelijke aanduiding voor inhoud 2"/>
          <p:cNvSpPr>
            <a:spLocks noGrp="1"/>
          </p:cNvSpPr>
          <p:nvPr>
            <p:ph idx="1"/>
          </p:nvPr>
        </p:nvSpPr>
        <p:spPr/>
        <p:txBody>
          <a:bodyPr>
            <a:normAutofit/>
          </a:bodyPr>
          <a:lstStyle/>
          <a:p>
            <a:r>
              <a:rPr lang="nl-BE" dirty="0" smtClean="0"/>
              <a:t>Wat is een incident?</a:t>
            </a:r>
          </a:p>
          <a:p>
            <a:pPr lvl="1"/>
            <a:r>
              <a:rPr lang="nl-BE" sz="1200" dirty="0">
                <a:solidFill>
                  <a:srgbClr val="FF0000"/>
                </a:solidFill>
                <a:latin typeface="Arial" panose="020B0604020202020204" pitchFamily="34" charset="0"/>
                <a:cs typeface="Arial" panose="020B0604020202020204" pitchFamily="34" charset="0"/>
              </a:rPr>
              <a:t>Een </a:t>
            </a:r>
            <a:r>
              <a:rPr lang="nl-BE" sz="1200" dirty="0" err="1">
                <a:solidFill>
                  <a:srgbClr val="FF0000"/>
                </a:solidFill>
                <a:latin typeface="Arial" panose="020B0604020202020204" pitchFamily="34" charset="0"/>
                <a:cs typeface="Arial" panose="020B0604020202020204" pitchFamily="34" charset="0"/>
              </a:rPr>
              <a:t>informatieveiligheidsincident</a:t>
            </a:r>
            <a:r>
              <a:rPr lang="nl-BE" sz="1200" dirty="0">
                <a:solidFill>
                  <a:srgbClr val="FF0000"/>
                </a:solidFill>
                <a:latin typeface="Arial" panose="020B0604020202020204" pitchFamily="34" charset="0"/>
                <a:cs typeface="Arial" panose="020B0604020202020204" pitchFamily="34" charset="0"/>
              </a:rPr>
              <a:t> is elke ongewenste en/of onverwachte gebeurtenis met een betekenisvolle of mogelijke impact op de informatieveiligheid (beschikbaarheid, integriteit, vertrouwelijkheid en onweerlegbaarheid van informatie en -systemen). Een melding over informatieveiligheid kan gaan over: • mogelijke bedreigingen of kwetsbaarheid zonder dat er een concrete inbreuk plaatsgevonden heeft, voorbeeld: ontvangen van </a:t>
            </a:r>
            <a:r>
              <a:rPr lang="nl-BE" sz="1200" dirty="0" err="1">
                <a:solidFill>
                  <a:srgbClr val="FF0000"/>
                </a:solidFill>
                <a:latin typeface="Arial" panose="020B0604020202020204" pitchFamily="34" charset="0"/>
                <a:cs typeface="Arial" panose="020B0604020202020204" pitchFamily="34" charset="0"/>
              </a:rPr>
              <a:t>phishing</a:t>
            </a:r>
            <a:r>
              <a:rPr lang="nl-BE" sz="1200" dirty="0">
                <a:solidFill>
                  <a:srgbClr val="FF0000"/>
                </a:solidFill>
                <a:latin typeface="Arial" panose="020B0604020202020204" pitchFamily="34" charset="0"/>
                <a:cs typeface="Arial" panose="020B0604020202020204" pitchFamily="34" charset="0"/>
              </a:rPr>
              <a:t>-mail • kwetsbaarheid of voorval waaruit schade ontstaan is, voor het GO! of andere partijen (personen, organisaties, overheden,...</a:t>
            </a:r>
            <a:endParaRPr lang="nl-BE" sz="1200" dirty="0" smtClean="0">
              <a:solidFill>
                <a:srgbClr val="FF0000"/>
              </a:solidFill>
              <a:latin typeface="Arial" panose="020B0604020202020204" pitchFamily="34" charset="0"/>
              <a:cs typeface="Arial" panose="020B0604020202020204" pitchFamily="34" charset="0"/>
            </a:endParaRPr>
          </a:p>
          <a:p>
            <a:pPr lvl="1"/>
            <a:r>
              <a:rPr lang="nl-BE" sz="1200" dirty="0" smtClean="0">
                <a:solidFill>
                  <a:srgbClr val="FF0000"/>
                </a:solidFill>
              </a:rPr>
              <a:t>Vb. Versleutelde </a:t>
            </a:r>
            <a:r>
              <a:rPr lang="nl-BE" sz="1200" dirty="0">
                <a:solidFill>
                  <a:srgbClr val="FF0000"/>
                </a:solidFill>
              </a:rPr>
              <a:t>USB-stick verloren</a:t>
            </a:r>
          </a:p>
          <a:p>
            <a:r>
              <a:rPr lang="nl-BE" dirty="0"/>
              <a:t>Wat is een </a:t>
            </a:r>
            <a:r>
              <a:rPr lang="nl-BE" dirty="0" err="1"/>
              <a:t>datalek</a:t>
            </a:r>
            <a:r>
              <a:rPr lang="nl-BE" dirty="0"/>
              <a:t>?</a:t>
            </a:r>
          </a:p>
          <a:p>
            <a:pPr lvl="1"/>
            <a:r>
              <a:rPr lang="nl-BE" sz="1200" dirty="0">
                <a:solidFill>
                  <a:srgbClr val="FF0000"/>
                </a:solidFill>
                <a:latin typeface="Arial" panose="020B0604020202020204" pitchFamily="34" charset="0"/>
                <a:cs typeface="Arial" panose="020B0604020202020204" pitchFamily="34" charset="0"/>
              </a:rPr>
              <a:t>Een </a:t>
            </a:r>
            <a:r>
              <a:rPr lang="nl-BE" sz="1200" dirty="0" err="1">
                <a:solidFill>
                  <a:srgbClr val="FF0000"/>
                </a:solidFill>
                <a:latin typeface="Arial" panose="020B0604020202020204" pitchFamily="34" charset="0"/>
                <a:cs typeface="Arial" panose="020B0604020202020204" pitchFamily="34" charset="0"/>
              </a:rPr>
              <a:t>datalak</a:t>
            </a:r>
            <a:r>
              <a:rPr lang="nl-BE" sz="1200" dirty="0">
                <a:solidFill>
                  <a:srgbClr val="FF0000"/>
                </a:solidFill>
                <a:latin typeface="Arial" panose="020B0604020202020204" pitchFamily="34" charset="0"/>
                <a:cs typeface="Arial" panose="020B0604020202020204" pitchFamily="34" charset="0"/>
              </a:rPr>
              <a:t> is een inbreuk op de beveiliging die per ongeluk of op onrechtmatige wijze leidt tot de vernietiging, het verlies, de wijziging of de ongeoorloofde verstrekking van of de ongeoorloofde toegang tot doorgezonden, opgeslagen of anderszins verwerkte persoonsgegevens (artikel 4.12 AVG)</a:t>
            </a:r>
          </a:p>
          <a:p>
            <a:pPr lvl="1"/>
            <a:r>
              <a:rPr lang="nl-BE" sz="1400" dirty="0" smtClean="0">
                <a:solidFill>
                  <a:srgbClr val="FF0000"/>
                </a:solidFill>
              </a:rPr>
              <a:t>Vb. </a:t>
            </a:r>
            <a:r>
              <a:rPr lang="nl-BE" sz="1400" dirty="0" smtClean="0">
                <a:solidFill>
                  <a:srgbClr val="FF0000"/>
                </a:solidFill>
              </a:rPr>
              <a:t>niet –versleutelde USB-stick met  medische gegevens leerlingen verloren op trein</a:t>
            </a:r>
            <a:endParaRPr lang="nl-BE" sz="1400" dirty="0">
              <a:solidFill>
                <a:srgbClr val="FF0000"/>
              </a:solidFill>
            </a:endParaRPr>
          </a:p>
          <a:p>
            <a:pPr lvl="1"/>
            <a:endParaRPr lang="nl-BE" sz="1400" dirty="0">
              <a:solidFill>
                <a:srgbClr val="FF0000"/>
              </a:solidFill>
            </a:endParaRPr>
          </a:p>
        </p:txBody>
      </p:sp>
    </p:spTree>
    <p:extLst>
      <p:ext uri="{BB962C8B-B14F-4D97-AF65-F5344CB8AC3E}">
        <p14:creationId xmlns:p14="http://schemas.microsoft.com/office/powerpoint/2010/main" val="1542894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Incidenten</a:t>
            </a:r>
            <a:endParaRPr lang="nl-BE" dirty="0"/>
          </a:p>
        </p:txBody>
      </p:sp>
      <p:sp>
        <p:nvSpPr>
          <p:cNvPr id="3" name="Tijdelijke aanduiding voor inhoud 2"/>
          <p:cNvSpPr>
            <a:spLocks noGrp="1"/>
          </p:cNvSpPr>
          <p:nvPr>
            <p:ph idx="1"/>
          </p:nvPr>
        </p:nvSpPr>
        <p:spPr/>
        <p:txBody>
          <a:bodyPr/>
          <a:lstStyle/>
          <a:p>
            <a:r>
              <a:rPr lang="nl-BE" dirty="0" smtClean="0"/>
              <a:t>Alle incidenten worden gemeld!</a:t>
            </a:r>
            <a:endParaRPr lang="nl-BE" dirty="0"/>
          </a:p>
          <a:p>
            <a:pPr lvl="1"/>
            <a:r>
              <a:rPr lang="nl-BE" dirty="0">
                <a:solidFill>
                  <a:srgbClr val="FF0000"/>
                </a:solidFill>
              </a:rPr>
              <a:t>Waarom?</a:t>
            </a:r>
          </a:p>
          <a:p>
            <a:pPr lvl="1"/>
            <a:r>
              <a:rPr lang="nl-BE" dirty="0">
                <a:solidFill>
                  <a:srgbClr val="FF0000"/>
                </a:solidFill>
              </a:rPr>
              <a:t>Aan wie? </a:t>
            </a:r>
          </a:p>
          <a:p>
            <a:pPr lvl="1"/>
            <a:r>
              <a:rPr lang="nl-BE" dirty="0">
                <a:solidFill>
                  <a:srgbClr val="FF0000"/>
                </a:solidFill>
              </a:rPr>
              <a:t>Via welk kanaal? (procedure)</a:t>
            </a:r>
          </a:p>
          <a:p>
            <a:endParaRPr lang="nl-BE" dirty="0"/>
          </a:p>
        </p:txBody>
      </p:sp>
    </p:spTree>
    <p:extLst>
      <p:ext uri="{BB962C8B-B14F-4D97-AF65-F5344CB8AC3E}">
        <p14:creationId xmlns:p14="http://schemas.microsoft.com/office/powerpoint/2010/main" val="1125977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4294967295"/>
          </p:nvPr>
        </p:nvPicPr>
        <p:blipFill>
          <a:blip r:embed="rId2"/>
          <a:stretch>
            <a:fillRect/>
          </a:stretch>
        </p:blipFill>
        <p:spPr>
          <a:xfrm>
            <a:off x="179512" y="692696"/>
            <a:ext cx="8786986" cy="5184576"/>
          </a:xfrm>
          <a:prstGeom prst="rect">
            <a:avLst/>
          </a:prstGeom>
        </p:spPr>
      </p:pic>
    </p:spTree>
    <p:extLst>
      <p:ext uri="{BB962C8B-B14F-4D97-AF65-F5344CB8AC3E}">
        <p14:creationId xmlns:p14="http://schemas.microsoft.com/office/powerpoint/2010/main" val="39072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a:stretch>
            <a:fillRect/>
          </a:stretch>
        </p:blipFill>
        <p:spPr>
          <a:xfrm>
            <a:off x="395536" y="692696"/>
            <a:ext cx="8208911" cy="5796814"/>
          </a:xfrm>
          <a:prstGeom prst="rect">
            <a:avLst/>
          </a:prstGeom>
        </p:spPr>
      </p:pic>
    </p:spTree>
    <p:extLst>
      <p:ext uri="{BB962C8B-B14F-4D97-AF65-F5344CB8AC3E}">
        <p14:creationId xmlns:p14="http://schemas.microsoft.com/office/powerpoint/2010/main" val="3575614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a:stretch>
            <a:fillRect/>
          </a:stretch>
        </p:blipFill>
        <p:spPr>
          <a:xfrm>
            <a:off x="1522518" y="116632"/>
            <a:ext cx="6145825" cy="6675638"/>
          </a:xfrm>
          <a:prstGeom prst="rect">
            <a:avLst/>
          </a:prstGeom>
        </p:spPr>
      </p:pic>
    </p:spTree>
    <p:extLst>
      <p:ext uri="{BB962C8B-B14F-4D97-AF65-F5344CB8AC3E}">
        <p14:creationId xmlns:p14="http://schemas.microsoft.com/office/powerpoint/2010/main" val="895682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rotWithShape="1">
          <a:blip r:embed="rId2"/>
          <a:srcRect t="976" b="16384"/>
          <a:stretch/>
        </p:blipFill>
        <p:spPr>
          <a:xfrm>
            <a:off x="5133810" y="2348880"/>
            <a:ext cx="3254613" cy="1512168"/>
          </a:xfrm>
          <a:prstGeom prst="rect">
            <a:avLst/>
          </a:prstGeom>
        </p:spPr>
      </p:pic>
      <p:sp>
        <p:nvSpPr>
          <p:cNvPr id="2" name="Titel 1"/>
          <p:cNvSpPr>
            <a:spLocks noGrp="1"/>
          </p:cNvSpPr>
          <p:nvPr>
            <p:ph type="title"/>
          </p:nvPr>
        </p:nvSpPr>
        <p:spPr/>
        <p:txBody>
          <a:bodyPr>
            <a:normAutofit fontScale="90000"/>
          </a:bodyPr>
          <a:lstStyle/>
          <a:p>
            <a:r>
              <a:rPr lang="nl-BE" dirty="0" smtClean="0">
                <a:solidFill>
                  <a:schemeClr val="tx1"/>
                </a:solidFill>
              </a:rPr>
              <a:t>AVG = Algemene </a:t>
            </a:r>
            <a:r>
              <a:rPr lang="nl-BE" dirty="0">
                <a:solidFill>
                  <a:schemeClr val="tx1"/>
                </a:solidFill>
              </a:rPr>
              <a:t>verordening gegevensbescherming</a:t>
            </a:r>
            <a:endParaRPr lang="nl-BE" dirty="0"/>
          </a:p>
        </p:txBody>
      </p:sp>
      <p:sp>
        <p:nvSpPr>
          <p:cNvPr id="6" name="Tekstvak 5"/>
          <p:cNvSpPr txBox="1"/>
          <p:nvPr/>
        </p:nvSpPr>
        <p:spPr>
          <a:xfrm>
            <a:off x="457200" y="3356992"/>
            <a:ext cx="5338936" cy="3139321"/>
          </a:xfrm>
          <a:prstGeom prst="rect">
            <a:avLst/>
          </a:prstGeom>
          <a:noFill/>
        </p:spPr>
        <p:txBody>
          <a:bodyPr wrap="square" rtlCol="0">
            <a:spAutoFit/>
          </a:bodyPr>
          <a:lstStyle/>
          <a:p>
            <a:pPr marL="285750" indent="-285750">
              <a:buFont typeface="Arial" panose="020B0604020202020204" pitchFamily="34" charset="0"/>
              <a:buChar char="•"/>
            </a:pPr>
            <a:r>
              <a:rPr lang="nl-BE" dirty="0" smtClean="0"/>
              <a:t>Europese verordening</a:t>
            </a:r>
          </a:p>
          <a:p>
            <a:pPr marL="285750" indent="-285750">
              <a:buFont typeface="Arial" panose="020B0604020202020204" pitchFamily="34" charset="0"/>
              <a:buChar char="•"/>
            </a:pPr>
            <a:r>
              <a:rPr lang="nl-BE" dirty="0" smtClean="0"/>
              <a:t>Op </a:t>
            </a:r>
            <a:r>
              <a:rPr lang="nl-BE" dirty="0"/>
              <a:t>24/04/2016 </a:t>
            </a:r>
            <a:r>
              <a:rPr lang="nl-BE" dirty="0" smtClean="0"/>
              <a:t>in werking getreden</a:t>
            </a:r>
            <a:endParaRPr lang="nl-BE" dirty="0"/>
          </a:p>
          <a:p>
            <a:pPr marL="285750" indent="-285750">
              <a:buFont typeface="Arial" panose="020B0604020202020204" pitchFamily="34" charset="0"/>
              <a:buChar char="•"/>
            </a:pPr>
            <a:r>
              <a:rPr lang="nl-BE" dirty="0" smtClean="0"/>
              <a:t>Op </a:t>
            </a:r>
            <a:r>
              <a:rPr lang="nl-BE" dirty="0" smtClean="0"/>
              <a:t>25/05/2018 </a:t>
            </a:r>
            <a:r>
              <a:rPr lang="nl-BE" dirty="0" smtClean="0"/>
              <a:t>conform de  AVG handelen</a:t>
            </a:r>
          </a:p>
          <a:p>
            <a:pPr marL="285750" indent="-285750">
              <a:buFont typeface="Arial" panose="020B0604020202020204" pitchFamily="34" charset="0"/>
              <a:buChar char="•"/>
            </a:pPr>
            <a:r>
              <a:rPr lang="nl-BE" dirty="0"/>
              <a:t>V</a:t>
            </a:r>
            <a:r>
              <a:rPr lang="nl-BE" dirty="0" smtClean="0"/>
              <a:t>ervangt </a:t>
            </a:r>
            <a:r>
              <a:rPr lang="nl-BE" dirty="0"/>
              <a:t>de Wet op Bescherming van Persoonsgegevens</a:t>
            </a:r>
          </a:p>
          <a:p>
            <a:pPr marL="285750" indent="-285750">
              <a:buFont typeface="Arial" panose="020B0604020202020204" pitchFamily="34" charset="0"/>
              <a:buChar char="•"/>
            </a:pPr>
            <a:endParaRPr lang="nl-BE" dirty="0" smtClean="0"/>
          </a:p>
          <a:p>
            <a:r>
              <a:rPr lang="nl-BE" dirty="0" smtClean="0"/>
              <a:t>Wat verandert </a:t>
            </a:r>
            <a:r>
              <a:rPr lang="nl-BE" dirty="0" smtClean="0"/>
              <a:t>er?:</a:t>
            </a:r>
          </a:p>
          <a:p>
            <a:pPr marL="285750" indent="-285750">
              <a:buFont typeface="Arial" panose="020B0604020202020204" pitchFamily="34" charset="0"/>
              <a:buChar char="•"/>
            </a:pPr>
            <a:r>
              <a:rPr lang="nl-BE" dirty="0" smtClean="0"/>
              <a:t>Focus op de rechten van de betrokkene</a:t>
            </a:r>
            <a:endParaRPr lang="nl-BE" dirty="0" smtClean="0"/>
          </a:p>
          <a:p>
            <a:pPr marL="285750" indent="-285750">
              <a:buFont typeface="Arial" panose="020B0604020202020204" pitchFamily="34" charset="0"/>
              <a:buChar char="•"/>
            </a:pPr>
            <a:r>
              <a:rPr lang="nl-BE" dirty="0" smtClean="0"/>
              <a:t>Meer plichten </a:t>
            </a:r>
            <a:r>
              <a:rPr lang="nl-BE" dirty="0" smtClean="0"/>
              <a:t>en sterke nadruk op verantwoordingsplicht voor de verwerkingsverantwoordelijke</a:t>
            </a:r>
          </a:p>
        </p:txBody>
      </p:sp>
    </p:spTree>
    <p:extLst>
      <p:ext uri="{BB962C8B-B14F-4D97-AF65-F5344CB8AC3E}">
        <p14:creationId xmlns:p14="http://schemas.microsoft.com/office/powerpoint/2010/main" val="885467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Bewustwording</a:t>
            </a:r>
            <a:endParaRPr lang="nl-BE" dirty="0"/>
          </a:p>
        </p:txBody>
      </p:sp>
      <p:sp>
        <p:nvSpPr>
          <p:cNvPr id="3" name="Tijdelijke aanduiding voor inhoud 2"/>
          <p:cNvSpPr>
            <a:spLocks noGrp="1"/>
          </p:cNvSpPr>
          <p:nvPr>
            <p:ph idx="1"/>
          </p:nvPr>
        </p:nvSpPr>
        <p:spPr/>
        <p:txBody>
          <a:bodyPr/>
          <a:lstStyle/>
          <a:p>
            <a:pPr marL="109728" indent="0" algn="ctr">
              <a:buNone/>
            </a:pPr>
            <a:r>
              <a:rPr lang="nl-BE" b="1" dirty="0"/>
              <a:t>Gras gaat niet harder groeien als je eraan trekt. Elk grassprietje gaat zelf groeien als het gras wordt bewerkt. Dat geldt ook voor </a:t>
            </a:r>
            <a:r>
              <a:rPr lang="nl-BE" b="1" dirty="0" smtClean="0"/>
              <a:t>bewustwording. </a:t>
            </a:r>
            <a:r>
              <a:rPr lang="nl-BE" b="1" dirty="0"/>
              <a:t>Door het kweken van angst en het oogsten van regeltjes, zoals dat nu vaak gebeurt, krijgt echte </a:t>
            </a:r>
            <a:r>
              <a:rPr lang="nl-BE" b="1" dirty="0" smtClean="0"/>
              <a:t>bewustwording </a:t>
            </a:r>
            <a:r>
              <a:rPr lang="nl-BE" b="1" dirty="0"/>
              <a:t>geen kans. </a:t>
            </a:r>
            <a:r>
              <a:rPr lang="nl-BE" dirty="0"/>
              <a:t>  </a:t>
            </a:r>
            <a:r>
              <a:rPr lang="nl-BE" dirty="0" smtClean="0"/>
              <a:t>(het onhaalbare haalbaar maken = gezond verstand)</a:t>
            </a:r>
            <a:endParaRPr lang="nl-BE" dirty="0"/>
          </a:p>
        </p:txBody>
      </p:sp>
    </p:spTree>
    <p:extLst>
      <p:ext uri="{BB962C8B-B14F-4D97-AF65-F5344CB8AC3E}">
        <p14:creationId xmlns:p14="http://schemas.microsoft.com/office/powerpoint/2010/main" val="3604378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109728" indent="0" algn="ctr">
              <a:buNone/>
            </a:pPr>
            <a:r>
              <a:rPr lang="nl-BE" sz="4800" dirty="0" smtClean="0"/>
              <a:t>Vragen?</a:t>
            </a:r>
            <a:endParaRPr lang="nl-BE" sz="4800" dirty="0"/>
          </a:p>
        </p:txBody>
      </p:sp>
    </p:spTree>
    <p:extLst>
      <p:ext uri="{BB962C8B-B14F-4D97-AF65-F5344CB8AC3E}">
        <p14:creationId xmlns:p14="http://schemas.microsoft.com/office/powerpoint/2010/main" val="3251194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Bewustwording</a:t>
            </a:r>
            <a:endParaRPr lang="nl-BE" dirty="0"/>
          </a:p>
        </p:txBody>
      </p:sp>
      <p:sp>
        <p:nvSpPr>
          <p:cNvPr id="3" name="Tijdelijke aanduiding voor inhoud 2"/>
          <p:cNvSpPr>
            <a:spLocks noGrp="1"/>
          </p:cNvSpPr>
          <p:nvPr>
            <p:ph idx="1"/>
          </p:nvPr>
        </p:nvSpPr>
        <p:spPr/>
        <p:txBody>
          <a:bodyPr/>
          <a:lstStyle/>
          <a:p>
            <a:pPr algn="ctr"/>
            <a:r>
              <a:rPr lang="nl-BE" sz="2400" u="sng" dirty="0">
                <a:hlinkClick r:id="rId3"/>
              </a:rPr>
              <a:t>https://www.youtube.com/watch?v=F7pYHN9iC9I</a:t>
            </a:r>
            <a:r>
              <a:rPr lang="nl-BE" dirty="0"/>
              <a:t> </a:t>
            </a:r>
            <a:endParaRPr lang="nl-BE" dirty="0" smtClean="0"/>
          </a:p>
          <a:p>
            <a:pPr marL="109728" indent="0" algn="ctr">
              <a:buNone/>
            </a:pPr>
            <a:endParaRPr lang="nl-BE" dirty="0" smtClean="0"/>
          </a:p>
          <a:p>
            <a:pPr marL="109728" indent="0" algn="ctr">
              <a:buNone/>
            </a:pPr>
            <a:endParaRPr lang="nl-BE" dirty="0"/>
          </a:p>
        </p:txBody>
      </p:sp>
    </p:spTree>
    <p:extLst>
      <p:ext uri="{BB962C8B-B14F-4D97-AF65-F5344CB8AC3E}">
        <p14:creationId xmlns:p14="http://schemas.microsoft.com/office/powerpoint/2010/main" val="3563980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80728"/>
            <a:ext cx="8229600" cy="1066800"/>
          </a:xfrm>
        </p:spPr>
        <p:txBody>
          <a:bodyPr/>
          <a:lstStyle/>
          <a:p>
            <a:r>
              <a:rPr lang="nl-BE" dirty="0"/>
              <a:t>Wat is informatieveiligheid?</a:t>
            </a:r>
          </a:p>
        </p:txBody>
      </p:sp>
      <p:sp>
        <p:nvSpPr>
          <p:cNvPr id="3" name="Tijdelijke aanduiding voor inhoud 2"/>
          <p:cNvSpPr>
            <a:spLocks noGrp="1"/>
          </p:cNvSpPr>
          <p:nvPr>
            <p:ph idx="1"/>
          </p:nvPr>
        </p:nvSpPr>
        <p:spPr/>
        <p:txBody>
          <a:bodyPr/>
          <a:lstStyle/>
          <a:p>
            <a:r>
              <a:rPr lang="nl-BE" dirty="0" smtClean="0"/>
              <a:t>Informatie en –systemen beschermen tegen:</a:t>
            </a:r>
          </a:p>
          <a:p>
            <a:pPr lvl="1">
              <a:lnSpc>
                <a:spcPct val="90000"/>
              </a:lnSpc>
            </a:pPr>
            <a:r>
              <a:rPr lang="nl-BE" dirty="0">
                <a:solidFill>
                  <a:schemeClr val="tx1"/>
                </a:solidFill>
              </a:rPr>
              <a:t>ongeautoriseerde toegang</a:t>
            </a:r>
          </a:p>
          <a:p>
            <a:pPr lvl="1">
              <a:lnSpc>
                <a:spcPct val="90000"/>
              </a:lnSpc>
            </a:pPr>
            <a:r>
              <a:rPr lang="nl-BE" dirty="0">
                <a:solidFill>
                  <a:schemeClr val="tx1"/>
                </a:solidFill>
              </a:rPr>
              <a:t>accidentele wijziging of vernietiging</a:t>
            </a:r>
          </a:p>
          <a:p>
            <a:pPr lvl="1">
              <a:lnSpc>
                <a:spcPct val="90000"/>
              </a:lnSpc>
            </a:pPr>
            <a:r>
              <a:rPr lang="nl-BE" dirty="0">
                <a:solidFill>
                  <a:schemeClr val="tx1"/>
                </a:solidFill>
              </a:rPr>
              <a:t>verlies als gevolg van noodsituatie (ramp</a:t>
            </a:r>
            <a:r>
              <a:rPr lang="nl-BE" dirty="0" smtClean="0">
                <a:solidFill>
                  <a:schemeClr val="tx1"/>
                </a:solidFill>
              </a:rPr>
              <a:t>)</a:t>
            </a:r>
          </a:p>
          <a:p>
            <a:pPr lvl="1">
              <a:lnSpc>
                <a:spcPct val="90000"/>
              </a:lnSpc>
            </a:pPr>
            <a:endParaRPr lang="nl-BE" dirty="0">
              <a:solidFill>
                <a:schemeClr val="tx1"/>
              </a:solidFill>
            </a:endParaRPr>
          </a:p>
          <a:p>
            <a:pPr marL="342900" indent="-342900">
              <a:buFont typeface="Symbol"/>
              <a:buChar char="®"/>
            </a:pPr>
            <a:r>
              <a:rPr lang="nl-BE" dirty="0" smtClean="0"/>
              <a:t>met oog </a:t>
            </a:r>
            <a:r>
              <a:rPr lang="nl-BE" dirty="0"/>
              <a:t>op verzekeren van </a:t>
            </a:r>
            <a:r>
              <a:rPr lang="nl-BE" dirty="0" smtClean="0"/>
              <a:t>de:</a:t>
            </a:r>
          </a:p>
          <a:p>
            <a:pPr lvl="1">
              <a:lnSpc>
                <a:spcPct val="90000"/>
              </a:lnSpc>
            </a:pPr>
            <a:r>
              <a:rPr lang="nl-BE" dirty="0" smtClean="0">
                <a:solidFill>
                  <a:schemeClr val="tx1"/>
                </a:solidFill>
              </a:rPr>
              <a:t>Vertrouwelijkheid (confidentialiteit)</a:t>
            </a:r>
            <a:endParaRPr lang="nl-BE" dirty="0">
              <a:solidFill>
                <a:schemeClr val="tx1"/>
              </a:solidFill>
            </a:endParaRPr>
          </a:p>
          <a:p>
            <a:pPr lvl="1">
              <a:lnSpc>
                <a:spcPct val="90000"/>
              </a:lnSpc>
            </a:pPr>
            <a:r>
              <a:rPr lang="nl-BE" dirty="0">
                <a:solidFill>
                  <a:schemeClr val="tx1"/>
                </a:solidFill>
              </a:rPr>
              <a:t>I</a:t>
            </a:r>
            <a:r>
              <a:rPr lang="nl-BE" dirty="0" smtClean="0">
                <a:solidFill>
                  <a:schemeClr val="tx1"/>
                </a:solidFill>
              </a:rPr>
              <a:t>ntegriteit</a:t>
            </a:r>
            <a:endParaRPr lang="nl-BE" dirty="0">
              <a:solidFill>
                <a:schemeClr val="tx1"/>
              </a:solidFill>
            </a:endParaRPr>
          </a:p>
          <a:p>
            <a:pPr lvl="1">
              <a:lnSpc>
                <a:spcPct val="90000"/>
              </a:lnSpc>
            </a:pPr>
            <a:r>
              <a:rPr lang="nl-BE" dirty="0" smtClean="0">
                <a:solidFill>
                  <a:schemeClr val="tx1"/>
                </a:solidFill>
              </a:rPr>
              <a:t>Beschikbaarheid</a:t>
            </a:r>
          </a:p>
          <a:p>
            <a:pPr lvl="1">
              <a:lnSpc>
                <a:spcPct val="90000"/>
              </a:lnSpc>
            </a:pPr>
            <a:r>
              <a:rPr lang="nl-BE" dirty="0">
                <a:solidFill>
                  <a:schemeClr val="tx1"/>
                </a:solidFill>
              </a:rPr>
              <a:t>Authenticiteit</a:t>
            </a:r>
          </a:p>
          <a:p>
            <a:pPr lvl="1">
              <a:lnSpc>
                <a:spcPct val="90000"/>
              </a:lnSpc>
            </a:pPr>
            <a:endParaRPr lang="nl-BE" dirty="0"/>
          </a:p>
        </p:txBody>
      </p:sp>
    </p:spTree>
    <p:extLst>
      <p:ext uri="{BB962C8B-B14F-4D97-AF65-F5344CB8AC3E}">
        <p14:creationId xmlns:p14="http://schemas.microsoft.com/office/powerpoint/2010/main" val="3953680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80728"/>
            <a:ext cx="8229600" cy="1066800"/>
          </a:xfrm>
        </p:spPr>
        <p:txBody>
          <a:bodyPr/>
          <a:lstStyle/>
          <a:p>
            <a:r>
              <a:rPr lang="nl-BE" dirty="0"/>
              <a:t>Wat is informatieveiligheid?</a:t>
            </a:r>
          </a:p>
        </p:txBody>
      </p:sp>
      <p:sp>
        <p:nvSpPr>
          <p:cNvPr id="3" name="Tijdelijke aanduiding voor inhoud 2"/>
          <p:cNvSpPr>
            <a:spLocks noGrp="1"/>
          </p:cNvSpPr>
          <p:nvPr>
            <p:ph idx="1"/>
          </p:nvPr>
        </p:nvSpPr>
        <p:spPr/>
        <p:txBody>
          <a:bodyPr>
            <a:normAutofit fontScale="92500"/>
          </a:bodyPr>
          <a:lstStyle/>
          <a:p>
            <a:pPr lvl="1">
              <a:lnSpc>
                <a:spcPct val="90000"/>
              </a:lnSpc>
              <a:defRPr/>
            </a:pPr>
            <a:r>
              <a:rPr lang="nl-BE" b="1" i="1" dirty="0">
                <a:solidFill>
                  <a:schemeClr val="tx1"/>
                </a:solidFill>
              </a:rPr>
              <a:t>Confidentialiteit</a:t>
            </a:r>
            <a:r>
              <a:rPr lang="nl-BE" dirty="0">
                <a:solidFill>
                  <a:schemeClr val="tx1"/>
                </a:solidFill>
              </a:rPr>
              <a:t>: enkel diegenen die recht hebben op de informatie </a:t>
            </a:r>
            <a:r>
              <a:rPr lang="nl-BE" dirty="0" smtClean="0">
                <a:solidFill>
                  <a:schemeClr val="tx1"/>
                </a:solidFill>
              </a:rPr>
              <a:t>mogen </a:t>
            </a:r>
            <a:r>
              <a:rPr lang="nl-BE" dirty="0">
                <a:solidFill>
                  <a:schemeClr val="tx1"/>
                </a:solidFill>
              </a:rPr>
              <a:t>er toegang </a:t>
            </a:r>
            <a:r>
              <a:rPr lang="nl-BE" dirty="0" smtClean="0">
                <a:solidFill>
                  <a:schemeClr val="tx1"/>
                </a:solidFill>
              </a:rPr>
              <a:t>toe hebben </a:t>
            </a:r>
          </a:p>
          <a:p>
            <a:pPr lvl="1">
              <a:lnSpc>
                <a:spcPct val="90000"/>
              </a:lnSpc>
              <a:defRPr/>
            </a:pPr>
            <a:endParaRPr lang="nl-BE" dirty="0">
              <a:solidFill>
                <a:schemeClr val="tx1"/>
              </a:solidFill>
            </a:endParaRPr>
          </a:p>
          <a:p>
            <a:pPr lvl="1">
              <a:lnSpc>
                <a:spcPct val="90000"/>
              </a:lnSpc>
              <a:defRPr/>
            </a:pPr>
            <a:r>
              <a:rPr lang="nl-BE" b="1" i="1" dirty="0">
                <a:solidFill>
                  <a:schemeClr val="tx1"/>
                </a:solidFill>
              </a:rPr>
              <a:t>Integriteit: </a:t>
            </a:r>
            <a:r>
              <a:rPr lang="nl-BE" dirty="0">
                <a:solidFill>
                  <a:schemeClr val="tx1"/>
                </a:solidFill>
              </a:rPr>
              <a:t>de informatie moet correct </a:t>
            </a:r>
            <a:r>
              <a:rPr lang="nl-BE" dirty="0" smtClean="0">
                <a:solidFill>
                  <a:schemeClr val="tx1"/>
                </a:solidFill>
              </a:rPr>
              <a:t>en volledig zijn </a:t>
            </a:r>
            <a:r>
              <a:rPr lang="nl-BE" dirty="0">
                <a:solidFill>
                  <a:schemeClr val="tx1"/>
                </a:solidFill>
              </a:rPr>
              <a:t>en </a:t>
            </a:r>
            <a:r>
              <a:rPr lang="nl-BE" dirty="0" smtClean="0">
                <a:solidFill>
                  <a:schemeClr val="tx1"/>
                </a:solidFill>
              </a:rPr>
              <a:t>beveiligd tegen </a:t>
            </a:r>
            <a:r>
              <a:rPr lang="nl-BE" dirty="0">
                <a:solidFill>
                  <a:schemeClr val="tx1"/>
                </a:solidFill>
              </a:rPr>
              <a:t>(on)vrijwillige wijzigingen </a:t>
            </a:r>
            <a:r>
              <a:rPr lang="nl-BE" dirty="0" smtClean="0">
                <a:solidFill>
                  <a:schemeClr val="tx1"/>
                </a:solidFill>
              </a:rPr>
              <a:t>of vernietiging</a:t>
            </a:r>
          </a:p>
          <a:p>
            <a:pPr lvl="1">
              <a:lnSpc>
                <a:spcPct val="90000"/>
              </a:lnSpc>
              <a:defRPr/>
            </a:pPr>
            <a:endParaRPr lang="nl-BE" dirty="0">
              <a:solidFill>
                <a:schemeClr val="tx1"/>
              </a:solidFill>
            </a:endParaRPr>
          </a:p>
          <a:p>
            <a:pPr lvl="1">
              <a:lnSpc>
                <a:spcPct val="90000"/>
              </a:lnSpc>
              <a:defRPr/>
            </a:pPr>
            <a:r>
              <a:rPr lang="nl-BE" b="1" i="1" dirty="0">
                <a:solidFill>
                  <a:schemeClr val="tx1"/>
                </a:solidFill>
              </a:rPr>
              <a:t>Beschikbaarheid</a:t>
            </a:r>
            <a:r>
              <a:rPr lang="nl-BE" dirty="0">
                <a:solidFill>
                  <a:schemeClr val="tx1"/>
                </a:solidFill>
              </a:rPr>
              <a:t>: </a:t>
            </a:r>
            <a:r>
              <a:rPr lang="nl-BE" dirty="0" smtClean="0">
                <a:solidFill>
                  <a:schemeClr val="tx1"/>
                </a:solidFill>
              </a:rPr>
              <a:t>informatie en </a:t>
            </a:r>
            <a:r>
              <a:rPr lang="nl-BE" dirty="0">
                <a:solidFill>
                  <a:schemeClr val="tx1"/>
                </a:solidFill>
              </a:rPr>
              <a:t>systemen </a:t>
            </a:r>
            <a:r>
              <a:rPr lang="nl-NL" dirty="0" smtClean="0">
                <a:solidFill>
                  <a:schemeClr val="tx1"/>
                </a:solidFill>
              </a:rPr>
              <a:t>zijn beschikbaar op </a:t>
            </a:r>
            <a:r>
              <a:rPr lang="nl-NL" dirty="0">
                <a:solidFill>
                  <a:schemeClr val="tx1"/>
                </a:solidFill>
              </a:rPr>
              <a:t>de juiste momenten. </a:t>
            </a:r>
            <a:endParaRPr lang="nl-NL" dirty="0" smtClean="0">
              <a:solidFill>
                <a:schemeClr val="tx1"/>
              </a:solidFill>
            </a:endParaRPr>
          </a:p>
          <a:p>
            <a:pPr lvl="1">
              <a:lnSpc>
                <a:spcPct val="90000"/>
              </a:lnSpc>
              <a:defRPr/>
            </a:pPr>
            <a:endParaRPr lang="nl-BE" dirty="0">
              <a:solidFill>
                <a:schemeClr val="tx1"/>
              </a:solidFill>
            </a:endParaRPr>
          </a:p>
          <a:p>
            <a:pPr lvl="1">
              <a:lnSpc>
                <a:spcPct val="90000"/>
              </a:lnSpc>
              <a:defRPr/>
            </a:pPr>
            <a:r>
              <a:rPr lang="nl-BE" b="1" i="1" dirty="0">
                <a:solidFill>
                  <a:schemeClr val="tx1"/>
                </a:solidFill>
              </a:rPr>
              <a:t>Authenticiteit</a:t>
            </a:r>
            <a:r>
              <a:rPr lang="nl-BE" dirty="0">
                <a:solidFill>
                  <a:schemeClr val="tx1"/>
                </a:solidFill>
              </a:rPr>
              <a:t>: het moet ondubbelzinnig vaststaan van wie de informatie is (komt)</a:t>
            </a:r>
          </a:p>
          <a:p>
            <a:endParaRPr lang="nl-BE" dirty="0"/>
          </a:p>
        </p:txBody>
      </p:sp>
    </p:spTree>
    <p:extLst>
      <p:ext uri="{BB962C8B-B14F-4D97-AF65-F5344CB8AC3E}">
        <p14:creationId xmlns:p14="http://schemas.microsoft.com/office/powerpoint/2010/main" val="1817664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95536" y="451686"/>
            <a:ext cx="8281059" cy="1237615"/>
          </a:xfrm>
        </p:spPr>
        <p:txBody>
          <a:bodyPr/>
          <a:lstStyle/>
          <a:p>
            <a:r>
              <a:rPr lang="nl-BE" dirty="0"/>
              <a:t>Wat is informatieveiligheid?</a:t>
            </a:r>
            <a:endParaRPr lang="nl-BE" dirty="0" smtClean="0"/>
          </a:p>
        </p:txBody>
      </p:sp>
      <p:sp>
        <p:nvSpPr>
          <p:cNvPr id="10243" name="Tijdelijke aanduiding voor inhoud 2"/>
          <p:cNvSpPr>
            <a:spLocks noGrp="1"/>
          </p:cNvSpPr>
          <p:nvPr>
            <p:ph idx="1"/>
          </p:nvPr>
        </p:nvSpPr>
        <p:spPr>
          <a:xfrm>
            <a:off x="395536" y="1700808"/>
            <a:ext cx="8229600" cy="4325112"/>
          </a:xfrm>
        </p:spPr>
        <p:txBody>
          <a:bodyPr>
            <a:normAutofit/>
          </a:bodyPr>
          <a:lstStyle/>
          <a:p>
            <a:pPr algn="ctr">
              <a:buFont typeface="Times" pitchFamily="1" charset="0"/>
              <a:buNone/>
            </a:pPr>
            <a:r>
              <a:rPr lang="nl-NL" sz="2600" b="1" dirty="0"/>
              <a:t>Informatieveiligheid situeert zich op </a:t>
            </a:r>
            <a:r>
              <a:rPr lang="nl-NL" sz="2600" b="1" dirty="0" smtClean="0"/>
              <a:t>het snijvlak van</a:t>
            </a:r>
            <a:r>
              <a:rPr lang="nl-NL" sz="2600" b="1" dirty="0"/>
              <a:t>: </a:t>
            </a:r>
          </a:p>
          <a:p>
            <a:pPr marL="342900" indent="-342900">
              <a:buFont typeface="Arial" panose="020B0604020202020204" pitchFamily="34" charset="0"/>
              <a:buChar char="•"/>
            </a:pPr>
            <a:r>
              <a:rPr lang="nl-NL" sz="2600" dirty="0"/>
              <a:t>het juridische </a:t>
            </a:r>
          </a:p>
          <a:p>
            <a:pPr marL="342900" indent="-342900">
              <a:buFont typeface="Arial" panose="020B0604020202020204" pitchFamily="34" charset="0"/>
              <a:buChar char="•"/>
            </a:pPr>
            <a:r>
              <a:rPr lang="nl-NL" sz="2600" dirty="0"/>
              <a:t>het organisatorische</a:t>
            </a:r>
          </a:p>
          <a:p>
            <a:pPr marL="342900" indent="-342900">
              <a:buFont typeface="Arial" panose="020B0604020202020204" pitchFamily="34" charset="0"/>
              <a:buChar char="•"/>
            </a:pPr>
            <a:r>
              <a:rPr lang="nl-NL" sz="2600" dirty="0"/>
              <a:t>het technische (fysieke beveiliging, ICT)</a:t>
            </a:r>
          </a:p>
          <a:p>
            <a:pPr>
              <a:buFont typeface="Times" pitchFamily="1" charset="0"/>
              <a:buNone/>
            </a:pPr>
            <a:r>
              <a:rPr lang="nl-NL" sz="2600" dirty="0" smtClean="0">
                <a:latin typeface="Calibri"/>
              </a:rPr>
              <a:t>→ </a:t>
            </a:r>
            <a:r>
              <a:rPr lang="nl-NL" sz="2600" dirty="0" smtClean="0"/>
              <a:t>er </a:t>
            </a:r>
            <a:r>
              <a:rPr lang="nl-NL" sz="2600" dirty="0"/>
              <a:t>is </a:t>
            </a:r>
            <a:r>
              <a:rPr lang="nl-NL" sz="2600" dirty="0" smtClean="0"/>
              <a:t>dus geen </a:t>
            </a:r>
            <a:r>
              <a:rPr lang="nl-NL" sz="2600" dirty="0"/>
              <a:t>zuivere </a:t>
            </a:r>
            <a:r>
              <a:rPr lang="nl-NL" sz="2600" dirty="0" smtClean="0"/>
              <a:t>ICT-focus!</a:t>
            </a:r>
          </a:p>
          <a:p>
            <a:pPr>
              <a:buFont typeface="Times" pitchFamily="1" charset="0"/>
              <a:buNone/>
            </a:pPr>
            <a:endParaRPr lang="nl-NL" sz="2600" dirty="0"/>
          </a:p>
          <a:p>
            <a:r>
              <a:rPr lang="nl-BE" sz="2600" dirty="0"/>
              <a:t>Geen proces op zich, maar </a:t>
            </a:r>
            <a:r>
              <a:rPr lang="nl-BE" sz="2600" b="1" dirty="0"/>
              <a:t>ingebed in alle processen</a:t>
            </a:r>
            <a:r>
              <a:rPr lang="nl-BE" sz="2600" dirty="0"/>
              <a:t>!</a:t>
            </a:r>
          </a:p>
          <a:p>
            <a:r>
              <a:rPr lang="nl-BE" sz="2600" dirty="0"/>
              <a:t>Onderdeel van </a:t>
            </a:r>
            <a:r>
              <a:rPr lang="nl-BE" sz="2600" b="1" dirty="0"/>
              <a:t>kwaliteit</a:t>
            </a:r>
            <a:r>
              <a:rPr lang="nl-BE" sz="2600" dirty="0"/>
              <a:t>smanagement.</a:t>
            </a:r>
          </a:p>
          <a:p>
            <a:pPr>
              <a:buFont typeface="Times" pitchFamily="1" charset="0"/>
              <a:buNone/>
            </a:pPr>
            <a:endParaRPr lang="nl-NL" b="1" dirty="0" smtClean="0"/>
          </a:p>
          <a:p>
            <a:pPr>
              <a:buFont typeface="Times" pitchFamily="1" charset="0"/>
              <a:buNone/>
            </a:pPr>
            <a:endParaRPr lang="nl-NL" dirty="0" smtClean="0"/>
          </a:p>
        </p:txBody>
      </p:sp>
    </p:spTree>
    <p:extLst>
      <p:ext uri="{BB962C8B-B14F-4D97-AF65-F5344CB8AC3E}">
        <p14:creationId xmlns:p14="http://schemas.microsoft.com/office/powerpoint/2010/main" val="212651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243">
                                            <p:txEl>
                                              <p:pRg st="7" end="7"/>
                                            </p:txEl>
                                          </p:spTgt>
                                        </p:tgtEl>
                                        <p:attrNameLst>
                                          <p:attrName>style.visibility</p:attrName>
                                        </p:attrNameLst>
                                      </p:cBhvr>
                                      <p:to>
                                        <p:strVal val="visible"/>
                                      </p:to>
                                    </p:set>
                                    <p:animEffect transition="in" filter="randombar(horizontal)">
                                      <p:cBhvr>
                                        <p:cTn id="7" dur="5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08720"/>
            <a:ext cx="8229600" cy="1066800"/>
          </a:xfrm>
        </p:spPr>
        <p:txBody>
          <a:bodyPr/>
          <a:lstStyle/>
          <a:p>
            <a:r>
              <a:rPr lang="nl-BE" dirty="0" smtClean="0"/>
              <a:t>Informatieveiligheid: waarom?	</a:t>
            </a:r>
            <a:endParaRPr lang="nl-BE" dirty="0"/>
          </a:p>
        </p:txBody>
      </p:sp>
      <p:sp>
        <p:nvSpPr>
          <p:cNvPr id="3" name="Tijdelijke aanduiding voor inhoud 2"/>
          <p:cNvSpPr>
            <a:spLocks noGrp="1"/>
          </p:cNvSpPr>
          <p:nvPr>
            <p:ph idx="1"/>
          </p:nvPr>
        </p:nvSpPr>
        <p:spPr/>
        <p:txBody>
          <a:bodyPr>
            <a:normAutofit lnSpcReduction="10000"/>
          </a:bodyPr>
          <a:lstStyle/>
          <a:p>
            <a:pPr marL="109728" indent="0">
              <a:buNone/>
            </a:pPr>
            <a:r>
              <a:rPr lang="nl-BE" dirty="0"/>
              <a:t>Het onderhouden en verbeteren van de informatieveiligheid is van essentieel belang </a:t>
            </a:r>
            <a:r>
              <a:rPr lang="nl-BE" dirty="0" err="1" smtClean="0"/>
              <a:t>i.k.v</a:t>
            </a:r>
            <a:r>
              <a:rPr lang="nl-BE" dirty="0" smtClean="0"/>
              <a:t>.:</a:t>
            </a:r>
          </a:p>
          <a:p>
            <a:pPr marL="342900" indent="-342900">
              <a:buFont typeface="Arial" panose="020B0604020202020204" pitchFamily="34" charset="0"/>
              <a:buChar char="•"/>
            </a:pPr>
            <a:r>
              <a:rPr lang="nl-BE" dirty="0" smtClean="0"/>
              <a:t>de vertrouwensrelatie met de cliënt</a:t>
            </a:r>
          </a:p>
          <a:p>
            <a:pPr marL="342900" indent="-342900">
              <a:buFont typeface="Arial" panose="020B0604020202020204" pitchFamily="34" charset="0"/>
              <a:buChar char="•"/>
            </a:pPr>
            <a:r>
              <a:rPr lang="nl-BE" dirty="0" smtClean="0"/>
              <a:t>de bescherming van de gegevens van de cliënt</a:t>
            </a:r>
            <a:endParaRPr lang="nl-BE" dirty="0"/>
          </a:p>
          <a:p>
            <a:pPr marL="342900" indent="-342900">
              <a:buFont typeface="Arial" panose="020B0604020202020204" pitchFamily="34" charset="0"/>
              <a:buChar char="•"/>
            </a:pPr>
            <a:r>
              <a:rPr lang="nl-BE" dirty="0" smtClean="0"/>
              <a:t>de </a:t>
            </a:r>
            <a:r>
              <a:rPr lang="nl-BE" dirty="0"/>
              <a:t>naleving van de wet- en </a:t>
            </a:r>
            <a:r>
              <a:rPr lang="nl-BE" dirty="0" smtClean="0"/>
              <a:t>regelgeving</a:t>
            </a:r>
          </a:p>
          <a:p>
            <a:pPr marL="342900" indent="-342900">
              <a:buFont typeface="Arial" panose="020B0604020202020204" pitchFamily="34" charset="0"/>
              <a:buChar char="•"/>
            </a:pPr>
            <a:r>
              <a:rPr lang="nl-BE" dirty="0" smtClean="0"/>
              <a:t>het </a:t>
            </a:r>
            <a:r>
              <a:rPr lang="nl-BE" dirty="0"/>
              <a:t>verzekeren van de continuïteit van de werking van </a:t>
            </a:r>
            <a:r>
              <a:rPr lang="nl-BE" dirty="0" smtClean="0"/>
              <a:t>het CLB</a:t>
            </a:r>
          </a:p>
          <a:p>
            <a:pPr marL="0" indent="0">
              <a:buNone/>
            </a:pPr>
            <a:endParaRPr lang="nl-BE" dirty="0" smtClean="0"/>
          </a:p>
          <a:p>
            <a:pPr marL="109728" indent="0">
              <a:buNone/>
            </a:pPr>
            <a:r>
              <a:rPr lang="nl-BE" dirty="0" smtClean="0">
                <a:latin typeface="Calibri"/>
              </a:rPr>
              <a:t>→ </a:t>
            </a:r>
            <a:r>
              <a:rPr lang="nl-BE" dirty="0" smtClean="0"/>
              <a:t>voorkomen </a:t>
            </a:r>
            <a:r>
              <a:rPr lang="nl-BE" dirty="0"/>
              <a:t>van </a:t>
            </a:r>
            <a:r>
              <a:rPr lang="nl-BE" dirty="0" smtClean="0"/>
              <a:t>schade (juridisch, imago, organisatorisch</a:t>
            </a:r>
            <a:r>
              <a:rPr lang="nl-BE" dirty="0"/>
              <a:t>, financieel, …)</a:t>
            </a:r>
          </a:p>
          <a:p>
            <a:endParaRPr lang="nl-BE" dirty="0"/>
          </a:p>
        </p:txBody>
      </p:sp>
    </p:spTree>
    <p:extLst>
      <p:ext uri="{BB962C8B-B14F-4D97-AF65-F5344CB8AC3E}">
        <p14:creationId xmlns:p14="http://schemas.microsoft.com/office/powerpoint/2010/main" val="2633239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Beleid en organisatie</a:t>
            </a:r>
            <a:endParaRPr lang="nl-BE" dirty="0"/>
          </a:p>
        </p:txBody>
      </p:sp>
      <p:sp>
        <p:nvSpPr>
          <p:cNvPr id="3" name="Tijdelijke aanduiding voor inhoud 2"/>
          <p:cNvSpPr>
            <a:spLocks noGrp="1"/>
          </p:cNvSpPr>
          <p:nvPr>
            <p:ph idx="1"/>
          </p:nvPr>
        </p:nvSpPr>
        <p:spPr/>
        <p:txBody>
          <a:bodyPr>
            <a:normAutofit lnSpcReduction="10000"/>
          </a:bodyPr>
          <a:lstStyle/>
          <a:p>
            <a:pPr marL="109728" indent="0">
              <a:buNone/>
            </a:pPr>
            <a:r>
              <a:rPr lang="nl-BE" dirty="0" smtClean="0"/>
              <a:t>Beleid</a:t>
            </a:r>
          </a:p>
          <a:p>
            <a:pPr marL="109728" indent="0">
              <a:buNone/>
            </a:pPr>
            <a:endParaRPr lang="nl-BE" dirty="0" smtClean="0"/>
          </a:p>
          <a:p>
            <a:r>
              <a:rPr lang="nl-BE" dirty="0" smtClean="0"/>
              <a:t>Beleidsverklaring van uw centrum</a:t>
            </a:r>
          </a:p>
          <a:p>
            <a:pPr lvl="1"/>
            <a:r>
              <a:rPr lang="nl-BE" dirty="0" smtClean="0">
                <a:solidFill>
                  <a:srgbClr val="FF0000"/>
                </a:solidFill>
              </a:rPr>
              <a:t>Je verwijst naar de beleidstekst van jouw CLB: wat staat hier in?</a:t>
            </a:r>
            <a:endParaRPr lang="nl-BE" dirty="0">
              <a:solidFill>
                <a:srgbClr val="FF0000"/>
              </a:solidFill>
            </a:endParaRPr>
          </a:p>
          <a:p>
            <a:pPr lvl="1"/>
            <a:r>
              <a:rPr lang="nl-BE" dirty="0" smtClean="0">
                <a:solidFill>
                  <a:srgbClr val="FF0000"/>
                </a:solidFill>
              </a:rPr>
              <a:t>Geef aan waar die te vinden is </a:t>
            </a:r>
          </a:p>
          <a:p>
            <a:pPr marL="365760" lvl="1" indent="-256032">
              <a:buClr>
                <a:schemeClr val="accent3"/>
              </a:buClr>
              <a:buFont typeface="Georgia"/>
              <a:buChar char="•"/>
            </a:pPr>
            <a:r>
              <a:rPr lang="nl-BE" sz="2800" dirty="0" smtClean="0">
                <a:solidFill>
                  <a:schemeClr val="tx1"/>
                </a:solidFill>
              </a:rPr>
              <a:t>Traject </a:t>
            </a:r>
            <a:r>
              <a:rPr lang="nl-BE" sz="2800" dirty="0">
                <a:solidFill>
                  <a:schemeClr val="tx1"/>
                </a:solidFill>
              </a:rPr>
              <a:t>opgemaakt binnen uw centrum</a:t>
            </a:r>
          </a:p>
          <a:p>
            <a:pPr lvl="1"/>
            <a:r>
              <a:rPr lang="nl-BE" dirty="0" smtClean="0">
                <a:solidFill>
                  <a:srgbClr val="FF0000"/>
                </a:solidFill>
              </a:rPr>
              <a:t>Wat zal </a:t>
            </a:r>
            <a:r>
              <a:rPr lang="nl-BE" dirty="0">
                <a:solidFill>
                  <a:srgbClr val="FF0000"/>
                </a:solidFill>
              </a:rPr>
              <a:t>er gebeuren op het centrum</a:t>
            </a:r>
            <a:r>
              <a:rPr lang="nl-BE" dirty="0" smtClean="0">
                <a:solidFill>
                  <a:srgbClr val="FF0000"/>
                </a:solidFill>
              </a:rPr>
              <a:t>? = </a:t>
            </a:r>
            <a:r>
              <a:rPr lang="nl-BE" dirty="0" smtClean="0">
                <a:solidFill>
                  <a:srgbClr val="FF0000"/>
                </a:solidFill>
              </a:rPr>
              <a:t>Actieplan </a:t>
            </a:r>
            <a:r>
              <a:rPr lang="nl-BE" dirty="0" smtClean="0">
                <a:solidFill>
                  <a:srgbClr val="FF0000"/>
                </a:solidFill>
              </a:rPr>
              <a:t>op basis van de </a:t>
            </a:r>
            <a:r>
              <a:rPr lang="nl-BE" dirty="0" err="1" smtClean="0">
                <a:solidFill>
                  <a:srgbClr val="FF0000"/>
                </a:solidFill>
              </a:rPr>
              <a:t>risico-analyse</a:t>
            </a:r>
            <a:endParaRPr lang="nl-BE" dirty="0">
              <a:solidFill>
                <a:srgbClr val="FF0000"/>
              </a:solidFill>
            </a:endParaRPr>
          </a:p>
          <a:p>
            <a:pPr lvl="1"/>
            <a:r>
              <a:rPr lang="nl-BE" dirty="0">
                <a:solidFill>
                  <a:srgbClr val="FF0000"/>
                </a:solidFill>
              </a:rPr>
              <a:t>Waar te vinden? </a:t>
            </a:r>
            <a:endParaRPr lang="nl-BE" dirty="0" smtClean="0">
              <a:solidFill>
                <a:srgbClr val="FF0000"/>
              </a:solidFill>
            </a:endParaRPr>
          </a:p>
        </p:txBody>
      </p:sp>
    </p:spTree>
    <p:extLst>
      <p:ext uri="{BB962C8B-B14F-4D97-AF65-F5344CB8AC3E}">
        <p14:creationId xmlns:p14="http://schemas.microsoft.com/office/powerpoint/2010/main" val="24963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Beleid en organisatie</a:t>
            </a:r>
            <a:endParaRPr lang="nl-BE" dirty="0"/>
          </a:p>
        </p:txBody>
      </p:sp>
      <p:sp>
        <p:nvSpPr>
          <p:cNvPr id="3" name="Tijdelijke aanduiding voor inhoud 2"/>
          <p:cNvSpPr>
            <a:spLocks noGrp="1"/>
          </p:cNvSpPr>
          <p:nvPr>
            <p:ph idx="1"/>
          </p:nvPr>
        </p:nvSpPr>
        <p:spPr/>
        <p:txBody>
          <a:bodyPr/>
          <a:lstStyle/>
          <a:p>
            <a:pPr marL="109728" indent="0">
              <a:buNone/>
            </a:pPr>
            <a:r>
              <a:rPr lang="nl-BE" dirty="0" smtClean="0"/>
              <a:t>Organisatie = (zie PV 12/12/2017)</a:t>
            </a:r>
          </a:p>
          <a:p>
            <a:pPr marL="109728" indent="0">
              <a:buNone/>
            </a:pPr>
            <a:endParaRPr lang="nl-BE" dirty="0" smtClean="0"/>
          </a:p>
          <a:p>
            <a:r>
              <a:rPr lang="nl-BE" dirty="0" smtClean="0"/>
              <a:t>Aanspreekpunt </a:t>
            </a:r>
            <a:endParaRPr lang="nl-BE" dirty="0"/>
          </a:p>
          <a:p>
            <a:pPr lvl="1"/>
            <a:r>
              <a:rPr lang="nl-BE" dirty="0" smtClean="0">
                <a:solidFill>
                  <a:srgbClr val="FF0000"/>
                </a:solidFill>
              </a:rPr>
              <a:t>Naam en contactgegevens van het aanspreekpunt op jouw CLB</a:t>
            </a:r>
            <a:endParaRPr lang="nl-BE" dirty="0">
              <a:solidFill>
                <a:srgbClr val="FF0000"/>
              </a:solidFill>
            </a:endParaRPr>
          </a:p>
          <a:p>
            <a:pPr lvl="1"/>
            <a:endParaRPr lang="nl-BE" dirty="0"/>
          </a:p>
          <a:p>
            <a:r>
              <a:rPr lang="nl-BE" dirty="0"/>
              <a:t>Informatieveiligheidscel</a:t>
            </a:r>
          </a:p>
          <a:p>
            <a:pPr lvl="1"/>
            <a:r>
              <a:rPr lang="nl-BE" dirty="0" smtClean="0">
                <a:solidFill>
                  <a:srgbClr val="FF0000"/>
                </a:solidFill>
              </a:rPr>
              <a:t>In te vullen voor jouw CLB</a:t>
            </a:r>
            <a:endParaRPr lang="nl-BE" dirty="0">
              <a:solidFill>
                <a:srgbClr val="FF0000"/>
              </a:solidFill>
            </a:endParaRPr>
          </a:p>
          <a:p>
            <a:endParaRPr lang="nl-BE" dirty="0"/>
          </a:p>
        </p:txBody>
      </p:sp>
    </p:spTree>
    <p:extLst>
      <p:ext uri="{BB962C8B-B14F-4D97-AF65-F5344CB8AC3E}">
        <p14:creationId xmlns:p14="http://schemas.microsoft.com/office/powerpoint/2010/main" val="26296354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1390</TotalTime>
  <Words>1029</Words>
  <Application>Microsoft Office PowerPoint</Application>
  <PresentationFormat>Diavoorstelling (4:3)</PresentationFormat>
  <Paragraphs>143</Paragraphs>
  <Slides>21</Slides>
  <Notes>9</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21</vt:i4>
      </vt:variant>
    </vt:vector>
  </HeadingPairs>
  <TitlesOfParts>
    <vt:vector size="29" baseType="lpstr">
      <vt:lpstr>Arial</vt:lpstr>
      <vt:lpstr>Calibri</vt:lpstr>
      <vt:lpstr>Georgia</vt:lpstr>
      <vt:lpstr>Symbol</vt:lpstr>
      <vt:lpstr>Times</vt:lpstr>
      <vt:lpstr>Trebuchet MS</vt:lpstr>
      <vt:lpstr>Wingdings 2</vt:lpstr>
      <vt:lpstr>Urban</vt:lpstr>
      <vt:lpstr>Informatieveiligheid in CLB</vt:lpstr>
      <vt:lpstr>AVG = Algemene verordening gegevensbescherming</vt:lpstr>
      <vt:lpstr>Bewustwording</vt:lpstr>
      <vt:lpstr>Wat is informatieveiligheid?</vt:lpstr>
      <vt:lpstr>Wat is informatieveiligheid?</vt:lpstr>
      <vt:lpstr>Wat is informatieveiligheid?</vt:lpstr>
      <vt:lpstr>Informatieveiligheid: waarom? </vt:lpstr>
      <vt:lpstr>Beleid en organisatie</vt:lpstr>
      <vt:lpstr>Beleid en organisatie</vt:lpstr>
      <vt:lpstr>Personeel</vt:lpstr>
      <vt:lpstr>Bedrijfsmiddelen </vt:lpstr>
      <vt:lpstr>Logische beveiliging</vt:lpstr>
      <vt:lpstr>Fysieke beveiliging</vt:lpstr>
      <vt:lpstr>Processen</vt:lpstr>
      <vt:lpstr>Incidenten</vt:lpstr>
      <vt:lpstr>Incidenten</vt:lpstr>
      <vt:lpstr>PowerPoint-presentatie</vt:lpstr>
      <vt:lpstr>PowerPoint-presentatie</vt:lpstr>
      <vt:lpstr>PowerPoint-presentatie</vt:lpstr>
      <vt:lpstr>Bewustwording</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Lotte Meulewaeter</dc:creator>
  <cp:lastModifiedBy>Sofie DESCAMPS</cp:lastModifiedBy>
  <cp:revision>188</cp:revision>
  <dcterms:created xsi:type="dcterms:W3CDTF">2016-10-05T07:29:54Z</dcterms:created>
  <dcterms:modified xsi:type="dcterms:W3CDTF">2018-01-24T12:47:30Z</dcterms:modified>
</cp:coreProperties>
</file>