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65" r:id="rId2"/>
    <p:sldId id="256" r:id="rId3"/>
    <p:sldId id="259" r:id="rId4"/>
    <p:sldId id="258" r:id="rId5"/>
    <p:sldId id="257" r:id="rId6"/>
    <p:sldId id="261" r:id="rId7"/>
    <p:sldId id="266" r:id="rId8"/>
    <p:sldId id="267" r:id="rId9"/>
    <p:sldId id="268" r:id="rId10"/>
    <p:sldId id="269" r:id="rId11"/>
    <p:sldId id="270" r:id="rId12"/>
    <p:sldId id="273" r:id="rId13"/>
    <p:sldId id="264"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26" r:id="rId61"/>
    <p:sldId id="327" r:id="rId62"/>
    <p:sldId id="328" r:id="rId63"/>
    <p:sldId id="278" r:id="rId64"/>
    <p:sldId id="329" r:id="rId6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24"/>
    <a:srgbClr val="DDAE7F"/>
    <a:srgbClr val="86F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100" d="100"/>
          <a:sy n="100" d="100"/>
        </p:scale>
        <p:origin x="-950" y="-58"/>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FF55B-9CDE-4028-AA64-D8B1229117F0}" type="datetimeFigureOut">
              <a:rPr lang="nl-BE" smtClean="0"/>
              <a:t>26/10/2017</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E220A-1B02-448D-B500-6A52BFCC6877}" type="slidenum">
              <a:rPr lang="nl-BE" smtClean="0"/>
              <a:t>‹nr.›</a:t>
            </a:fld>
            <a:endParaRPr lang="nl-BE"/>
          </a:p>
        </p:txBody>
      </p:sp>
    </p:spTree>
    <p:extLst>
      <p:ext uri="{BB962C8B-B14F-4D97-AF65-F5344CB8AC3E}">
        <p14:creationId xmlns:p14="http://schemas.microsoft.com/office/powerpoint/2010/main" val="273647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ivacycommission.be/nl/node/19425" TargetMode="External"/><Relationship Id="rId7" Type="http://schemas.openxmlformats.org/officeDocument/2006/relationships/hyperlink" Target="https://www.privacycommission.be/nl/node/19431"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privacycommission.be/nl/node/19430" TargetMode="External"/><Relationship Id="rId5" Type="http://schemas.openxmlformats.org/officeDocument/2006/relationships/hyperlink" Target="https://www.privacycommission.be/nl/node/19429" TargetMode="External"/><Relationship Id="rId4" Type="http://schemas.openxmlformats.org/officeDocument/2006/relationships/hyperlink" Target="https://www.privacycommission.be/nl/node/1942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DBE220A-1B02-448D-B500-6A52BFCC6877}" type="slidenum">
              <a:rPr lang="nl-BE" smtClean="0"/>
              <a:t>9</a:t>
            </a:fld>
            <a:endParaRPr lang="nl-BE"/>
          </a:p>
        </p:txBody>
      </p:sp>
    </p:spTree>
    <p:extLst>
      <p:ext uri="{BB962C8B-B14F-4D97-AF65-F5344CB8AC3E}">
        <p14:creationId xmlns:p14="http://schemas.microsoft.com/office/powerpoint/2010/main" val="41583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C29D1B3-F44F-48F8-81AF-C6ACE88AC400}" type="slidenum">
              <a:rPr lang="nl-NL" altLang="nl-BE" smtClean="0"/>
              <a:pPr>
                <a:spcBef>
                  <a:spcPct val="0"/>
                </a:spcBef>
              </a:pPr>
              <a:t>35</a:t>
            </a:fld>
            <a:endParaRPr lang="nl-NL" altLang="nl-B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kern="1200" dirty="0" smtClean="0">
                <a:solidFill>
                  <a:schemeClr val="tx1"/>
                </a:solidFill>
                <a:effectLst/>
                <a:latin typeface="+mn-lt"/>
                <a:ea typeface="+mn-ea"/>
                <a:cs typeface="+mn-cs"/>
              </a:rPr>
              <a:t>De verdere verwerking van persoonsgegevens voor archiveringsdoeleinden voor openbaar belang, voor historisch of wetenschappelijk onderzoek of voor statistische doeleinden, wordt overeenkomstig artikel 89.1 van de AVG, niet beschouwd als onverenigbaar met de oorspronkelijke doeleinden.</a:t>
            </a:r>
          </a:p>
          <a:p>
            <a:endParaRPr lang="nl-BE" sz="1200" b="0"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een verenigbaarheidsoefening uitvoeren</a:t>
            </a:r>
          </a:p>
          <a:p>
            <a:r>
              <a:rPr lang="nl-BE" sz="1200" b="0" kern="1200" dirty="0" smtClean="0">
                <a:solidFill>
                  <a:schemeClr val="tx1"/>
                </a:solidFill>
                <a:effectLst/>
                <a:latin typeface="+mn-lt"/>
                <a:ea typeface="+mn-ea"/>
                <a:cs typeface="+mn-cs"/>
              </a:rPr>
              <a:t>Rekening houden met het eventueel bestaan van een verband tussen de doeleinden waarvoor de gegevens werden verkregen en de doeleinden van de voorgenomen verdere verwerking;</a:t>
            </a:r>
          </a:p>
          <a:p>
            <a:r>
              <a:rPr lang="nl-BE" sz="1200" b="0" kern="1200" dirty="0" smtClean="0">
                <a:solidFill>
                  <a:schemeClr val="tx1"/>
                </a:solidFill>
                <a:effectLst/>
                <a:latin typeface="+mn-lt"/>
                <a:ea typeface="+mn-ea"/>
                <a:cs typeface="+mn-cs"/>
              </a:rPr>
              <a:t>de context waarin de persoonsgegevens werden verkregen, in het bijzonder gelet op de relatie tussen de betrokkenen en de verantwoordelijke voor de verwerking;</a:t>
            </a:r>
          </a:p>
          <a:p>
            <a:r>
              <a:rPr lang="nl-BE" sz="1200" b="0" kern="1200" dirty="0" smtClean="0">
                <a:solidFill>
                  <a:schemeClr val="tx1"/>
                </a:solidFill>
                <a:effectLst/>
                <a:latin typeface="+mn-lt"/>
                <a:ea typeface="+mn-ea"/>
                <a:cs typeface="+mn-cs"/>
              </a:rPr>
              <a:t>de aard van de persoonsgegevens, vooral als de verwerking slaat op bijzondere categorieën persoonsgegevens, overeenkomstig artikel 9, of als de gegevens betreffende veroordelingen en strafrechtelijke inbreuken worden verwerkt overeenkomstig artikel 10;</a:t>
            </a:r>
          </a:p>
          <a:p>
            <a:r>
              <a:rPr lang="nl-BE" sz="1200" b="0" kern="1200" dirty="0" smtClean="0">
                <a:solidFill>
                  <a:schemeClr val="tx1"/>
                </a:solidFill>
                <a:effectLst/>
                <a:latin typeface="+mn-lt"/>
                <a:ea typeface="+mn-ea"/>
                <a:cs typeface="+mn-cs"/>
              </a:rPr>
              <a:t>de mogelijke gevolgen van de voorgenomen, verdere verwerking voor de betrokkenen;</a:t>
            </a:r>
          </a:p>
          <a:p>
            <a:r>
              <a:rPr lang="nl-BE" sz="1200" b="0" kern="1200" dirty="0" smtClean="0">
                <a:solidFill>
                  <a:schemeClr val="tx1"/>
                </a:solidFill>
                <a:effectLst/>
                <a:latin typeface="+mn-lt"/>
                <a:ea typeface="+mn-ea"/>
                <a:cs typeface="+mn-cs"/>
              </a:rPr>
              <a:t>het bestaan van passende waarborgen, waaronder eventueel versleuteling of </a:t>
            </a:r>
            <a:r>
              <a:rPr lang="nl-BE" sz="1200" b="0" kern="1200" dirty="0" err="1" smtClean="0">
                <a:solidFill>
                  <a:schemeClr val="tx1"/>
                </a:solidFill>
                <a:effectLst/>
                <a:latin typeface="+mn-lt"/>
                <a:ea typeface="+mn-ea"/>
                <a:cs typeface="+mn-cs"/>
              </a:rPr>
              <a:t>pseudonimisering</a:t>
            </a:r>
            <a:endParaRPr lang="nl-BE" sz="1200" b="0" kern="1200" dirty="0" smtClean="0">
              <a:solidFill>
                <a:schemeClr val="tx1"/>
              </a:solidFill>
              <a:effectLst/>
              <a:latin typeface="+mn-lt"/>
              <a:ea typeface="+mn-ea"/>
              <a:cs typeface="+mn-cs"/>
            </a:endParaRPr>
          </a:p>
          <a:p>
            <a:endParaRPr lang="nl-BE" sz="1200" b="0" kern="1200" dirty="0" smtClean="0">
              <a:solidFill>
                <a:schemeClr val="tx1"/>
              </a:solidFill>
              <a:effectLst/>
              <a:latin typeface="+mn-lt"/>
              <a:ea typeface="+mn-ea"/>
              <a:cs typeface="+mn-cs"/>
            </a:endParaRPr>
          </a:p>
          <a:p>
            <a:endParaRPr lang="nl-BE" sz="1200" b="0"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Wel mogelijk verder</a:t>
            </a:r>
            <a:r>
              <a:rPr lang="nl-BE" sz="1200" b="0" kern="1200" baseline="0" dirty="0" smtClean="0">
                <a:solidFill>
                  <a:schemeClr val="tx1"/>
                </a:solidFill>
                <a:effectLst/>
                <a:latin typeface="+mn-lt"/>
                <a:ea typeface="+mn-ea"/>
                <a:cs typeface="+mn-cs"/>
              </a:rPr>
              <a:t> te verwerken als </a:t>
            </a:r>
            <a:r>
              <a:rPr lang="nl-BE" sz="1200" b="0" kern="1200" dirty="0" smtClean="0">
                <a:solidFill>
                  <a:schemeClr val="tx1"/>
                </a:solidFill>
                <a:effectLst/>
                <a:latin typeface="+mn-lt"/>
                <a:ea typeface="+mn-ea"/>
                <a:cs typeface="+mn-cs"/>
              </a:rPr>
              <a:t>betrokkene zijn toestemming heeft gegeven of wanneer de verwerking gebaseerd is op Unierecht of </a:t>
            </a:r>
            <a:r>
              <a:rPr lang="nl-BE" sz="1200" b="0" kern="1200" dirty="0" err="1" smtClean="0">
                <a:solidFill>
                  <a:schemeClr val="tx1"/>
                </a:solidFill>
                <a:effectLst/>
                <a:latin typeface="+mn-lt"/>
                <a:ea typeface="+mn-ea"/>
                <a:cs typeface="+mn-cs"/>
              </a:rPr>
              <a:t>lidstatelijk</a:t>
            </a:r>
            <a:r>
              <a:rPr lang="nl-BE" sz="1200" b="0" kern="1200" dirty="0" smtClean="0">
                <a:solidFill>
                  <a:schemeClr val="tx1"/>
                </a:solidFill>
                <a:effectLst/>
                <a:latin typeface="+mn-lt"/>
                <a:ea typeface="+mn-ea"/>
                <a:cs typeface="+mn-cs"/>
              </a:rPr>
              <a:t> recht</a:t>
            </a:r>
            <a:endParaRPr lang="nl-BE" dirty="0"/>
          </a:p>
        </p:txBody>
      </p:sp>
      <p:sp>
        <p:nvSpPr>
          <p:cNvPr id="4" name="Tijdelijke aanduiding voor dianummer 3"/>
          <p:cNvSpPr>
            <a:spLocks noGrp="1"/>
          </p:cNvSpPr>
          <p:nvPr>
            <p:ph type="sldNum" sz="quarter" idx="10"/>
          </p:nvPr>
        </p:nvSpPr>
        <p:spPr/>
        <p:txBody>
          <a:bodyPr/>
          <a:lstStyle/>
          <a:p>
            <a:fld id="{1DBE220A-1B02-448D-B500-6A52BFCC6877}" type="slidenum">
              <a:rPr lang="nl-BE" smtClean="0"/>
              <a:t>36</a:t>
            </a:fld>
            <a:endParaRPr lang="nl-BE"/>
          </a:p>
        </p:txBody>
      </p:sp>
    </p:spTree>
    <p:extLst>
      <p:ext uri="{BB962C8B-B14F-4D97-AF65-F5344CB8AC3E}">
        <p14:creationId xmlns:p14="http://schemas.microsoft.com/office/powerpoint/2010/main" val="385438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nl-BE" altLang="nl-BE" dirty="0" smtClean="0"/>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F2C3AA-2879-4F95-8AA6-63236E2DE23A}" type="slidenum">
              <a:rPr lang="nl-NL" altLang="nl-BE" smtClean="0"/>
              <a:pPr>
                <a:spcBef>
                  <a:spcPct val="0"/>
                </a:spcBef>
              </a:pPr>
              <a:t>37</a:t>
            </a:fld>
            <a:endParaRPr lang="nl-NL" altLang="nl-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nl-BE" sz="1200" b="0" kern="1200" dirty="0" smtClean="0">
                <a:solidFill>
                  <a:schemeClr val="tx1"/>
                </a:solidFill>
                <a:effectLst/>
                <a:latin typeface="+mn-lt"/>
                <a:ea typeface="+mn-ea"/>
                <a:cs typeface="+mn-cs"/>
              </a:rPr>
              <a:t>De gegevens moeten volgens een afdoend veiligheidsniveau worden verwerkt door gebruik te maken van passende, technische en organisatorische maatregelen.</a:t>
            </a:r>
          </a:p>
          <a:p>
            <a:r>
              <a:rPr lang="nl-BE" sz="1200" b="0" kern="1200" dirty="0" smtClean="0">
                <a:solidFill>
                  <a:schemeClr val="tx1"/>
                </a:solidFill>
                <a:effectLst/>
                <a:latin typeface="+mn-lt"/>
                <a:ea typeface="+mn-ea"/>
                <a:cs typeface="+mn-cs"/>
              </a:rPr>
              <a:t>Dit houdt een bescherming in tegen iedere niet toegelaten of onwettige verwerking, tegen verlies, vernietiging of kwaliteitsverlies van de gegevens.</a:t>
            </a:r>
          </a:p>
          <a:p>
            <a:pPr>
              <a:defRPr/>
            </a:pPr>
            <a:r>
              <a:rPr lang="nl-BE" sz="1200" b="0" i="1" kern="1200" dirty="0" smtClean="0">
                <a:solidFill>
                  <a:schemeClr val="tx1"/>
                </a:solidFill>
                <a:effectLst/>
                <a:latin typeface="+mn-lt"/>
                <a:ea typeface="+mn-ea"/>
                <a:cs typeface="+mn-cs"/>
              </a:rPr>
              <a:t>moeten worden verwerkt op een wijze die instaat voor afdoende veiligheid en vertrouwelijkheid van de gegevens</a:t>
            </a:r>
          </a:p>
          <a:p>
            <a:pPr>
              <a:defRPr/>
            </a:pPr>
            <a:endParaRPr lang="nl-BE" altLang="nl-BE" sz="1200" b="0" i="1"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De gegevens kunnen voor een langere periode worden bewaard indien ze uitsluitend worden verwerkt voor archiveringsdoeleinden voor openbaar belang, voor historisch of wetenschappelijk onderzoek of voor statistische doeleinden. Deze verwerking moet in overeenstemming zijn met artikel 89 van de AVG.</a:t>
            </a:r>
          </a:p>
          <a:p>
            <a:pPr>
              <a:defRPr/>
            </a:pPr>
            <a:endParaRPr lang="nl-BE" altLang="nl-BE" dirty="0" smtClean="0"/>
          </a:p>
          <a:p>
            <a:r>
              <a:rPr lang="nl-BE" sz="1200" b="0" kern="1200" dirty="0" smtClean="0">
                <a:solidFill>
                  <a:schemeClr val="tx1"/>
                </a:solidFill>
                <a:effectLst/>
                <a:latin typeface="+mn-lt"/>
                <a:ea typeface="+mn-ea"/>
                <a:cs typeface="+mn-cs"/>
              </a:rPr>
              <a:t>Hij moet daarbij dus rekening houden met de stand van de techniek, de uitvoeringskosten, de aard, de omvang, de context en de verwerkingsdoeleinden alsook de risico's voor de rechten en vrijheden van natuurlijke personen. Bv. </a:t>
            </a:r>
            <a:r>
              <a:rPr lang="nl-BE" sz="1200" b="0" kern="1200" dirty="0" err="1" smtClean="0">
                <a:solidFill>
                  <a:schemeClr val="tx1"/>
                </a:solidFill>
                <a:effectLst/>
                <a:latin typeface="+mn-lt"/>
                <a:ea typeface="+mn-ea"/>
                <a:cs typeface="+mn-cs"/>
              </a:rPr>
              <a:t>pseudonimisering</a:t>
            </a:r>
            <a:r>
              <a:rPr lang="nl-BE" sz="1200" b="0" kern="1200" dirty="0" smtClean="0">
                <a:solidFill>
                  <a:schemeClr val="tx1"/>
                </a:solidFill>
                <a:effectLst/>
                <a:latin typeface="+mn-lt"/>
                <a:ea typeface="+mn-ea"/>
                <a:cs typeface="+mn-cs"/>
              </a:rPr>
              <a:t>, de versleuteling,</a:t>
            </a:r>
          </a:p>
          <a:p>
            <a:pPr>
              <a:defRPr/>
            </a:pPr>
            <a:endParaRPr lang="nl-BE" altLang="nl-BE" dirty="0" smtClean="0"/>
          </a:p>
        </p:txBody>
      </p:sp>
      <p:sp>
        <p:nvSpPr>
          <p:cNvPr id="860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4581539-4EC0-4C6A-AA0C-D4600407AC9C}" type="slidenum">
              <a:rPr lang="nl-NL" altLang="nl-BE" smtClean="0"/>
              <a:pPr>
                <a:spcBef>
                  <a:spcPct val="0"/>
                </a:spcBef>
              </a:pPr>
              <a:t>38</a:t>
            </a:fld>
            <a:endParaRPr lang="nl-NL" altLang="nl-B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kern="1200" dirty="0" smtClean="0">
                <a:solidFill>
                  <a:schemeClr val="tx1"/>
                </a:solidFill>
                <a:effectLst/>
                <a:latin typeface="+mn-lt"/>
                <a:ea typeface="+mn-ea"/>
                <a:cs typeface="+mn-cs"/>
              </a:rPr>
              <a:t>U mag dergelijke gegevens verwerken als:</a:t>
            </a:r>
          </a:p>
          <a:p>
            <a:r>
              <a:rPr lang="nl-BE" sz="1200" b="0" kern="1200" dirty="0" smtClean="0">
                <a:solidFill>
                  <a:schemeClr val="tx1"/>
                </a:solidFill>
                <a:effectLst/>
                <a:latin typeface="+mn-lt"/>
                <a:ea typeface="+mn-ea"/>
                <a:cs typeface="+mn-cs"/>
              </a:rPr>
              <a:t>u van de betrokkene de uitdrukkelijke toestemming hebt gekregen om zijn gegevens te verwerken voor een of meerdere, specifieke doeleinden;</a:t>
            </a:r>
          </a:p>
          <a:p>
            <a:r>
              <a:rPr lang="nl-BE" sz="1200" b="0" kern="1200" dirty="0" smtClean="0">
                <a:solidFill>
                  <a:schemeClr val="tx1"/>
                </a:solidFill>
                <a:effectLst/>
                <a:latin typeface="+mn-lt"/>
                <a:ea typeface="+mn-ea"/>
                <a:cs typeface="+mn-cs"/>
              </a:rPr>
              <a:t>de verwerking noodzakelijk is op gebied van het arbeidsrecht en socialezekerheidsrecht maar uitsluitend als dit is toegestaan bij nationale of Europese wet of bij collectieve overeenkomst;</a:t>
            </a:r>
          </a:p>
          <a:p>
            <a:r>
              <a:rPr lang="nl-BE" sz="1200" b="0" kern="1200" dirty="0" smtClean="0">
                <a:solidFill>
                  <a:schemeClr val="tx1"/>
                </a:solidFill>
                <a:effectLst/>
                <a:latin typeface="+mn-lt"/>
                <a:ea typeface="+mn-ea"/>
                <a:cs typeface="+mn-cs"/>
              </a:rPr>
              <a:t>de verwerking noodzakelijk is om de vitale belangen van de betrokkene of van een andere natuurlijke persoon te beschermen;</a:t>
            </a:r>
          </a:p>
          <a:p>
            <a:r>
              <a:rPr lang="nl-BE" sz="1200" b="0" kern="1200" dirty="0" smtClean="0">
                <a:solidFill>
                  <a:schemeClr val="tx1"/>
                </a:solidFill>
                <a:effectLst/>
                <a:latin typeface="+mn-lt"/>
                <a:ea typeface="+mn-ea"/>
                <a:cs typeface="+mn-cs"/>
              </a:rPr>
              <a:t>de verwerking wordt verricht door een stichting, een vereniging of een andere instantie zonder winstoogmerk die op politiek, levensbeschouwelijk, godsdienstig of vakbondsgebied werkzaam is;</a:t>
            </a:r>
          </a:p>
          <a:p>
            <a:r>
              <a:rPr lang="nl-BE" sz="1200" b="0" kern="1200" dirty="0" smtClean="0">
                <a:solidFill>
                  <a:schemeClr val="tx1"/>
                </a:solidFill>
                <a:effectLst/>
                <a:latin typeface="+mn-lt"/>
                <a:ea typeface="+mn-ea"/>
                <a:cs typeface="+mn-cs"/>
              </a:rPr>
              <a:t>de verwerking betrekking heeft op persoonsgegevens die kennelijk door de betrokkene openbaar zijn gemaakt;</a:t>
            </a:r>
          </a:p>
          <a:p>
            <a:r>
              <a:rPr lang="nl-BE" sz="1200" b="0" kern="1200" dirty="0" smtClean="0">
                <a:solidFill>
                  <a:schemeClr val="tx1"/>
                </a:solidFill>
                <a:effectLst/>
                <a:latin typeface="+mn-lt"/>
                <a:ea typeface="+mn-ea"/>
                <a:cs typeface="+mn-cs"/>
              </a:rPr>
              <a:t>de verwerking noodzakelijk is voor de vaststelling, de uitoefening of de verdediging van een recht in rechte;</a:t>
            </a:r>
          </a:p>
          <a:p>
            <a:r>
              <a:rPr lang="nl-BE" sz="1200" b="0" kern="1200" dirty="0" smtClean="0">
                <a:solidFill>
                  <a:schemeClr val="tx1"/>
                </a:solidFill>
                <a:effectLst/>
                <a:latin typeface="+mn-lt"/>
                <a:ea typeface="+mn-ea"/>
                <a:cs typeface="+mn-cs"/>
              </a:rPr>
              <a:t>de verwerking noodzakelijk is wegens gewichtige redenen van algemeen belang;</a:t>
            </a:r>
          </a:p>
          <a:p>
            <a:r>
              <a:rPr lang="nl-BE" sz="1200" b="0" kern="1200" dirty="0" smtClean="0">
                <a:solidFill>
                  <a:schemeClr val="tx1"/>
                </a:solidFill>
                <a:effectLst/>
                <a:latin typeface="+mn-lt"/>
                <a:ea typeface="+mn-ea"/>
                <a:cs typeface="+mn-cs"/>
              </a:rPr>
              <a:t>de verwerking noodzakelijk is voor doeleinden van preventieve of arbeidsgeneeskunde, voor de beoordeling van de arbeidsgeschiktheid van de werknemer of medische diagnoses.</a:t>
            </a:r>
          </a:p>
          <a:p>
            <a:endParaRPr lang="nl-BE" dirty="0"/>
          </a:p>
        </p:txBody>
      </p:sp>
      <p:sp>
        <p:nvSpPr>
          <p:cNvPr id="4" name="Tijdelijke aanduiding voor dianummer 3"/>
          <p:cNvSpPr>
            <a:spLocks noGrp="1"/>
          </p:cNvSpPr>
          <p:nvPr>
            <p:ph type="sldNum" sz="quarter" idx="10"/>
          </p:nvPr>
        </p:nvSpPr>
        <p:spPr/>
        <p:txBody>
          <a:bodyPr/>
          <a:lstStyle/>
          <a:p>
            <a:fld id="{1DBE220A-1B02-448D-B500-6A52BFCC6877}" type="slidenum">
              <a:rPr lang="nl-BE" smtClean="0"/>
              <a:t>39</a:t>
            </a:fld>
            <a:endParaRPr lang="nl-BE"/>
          </a:p>
        </p:txBody>
      </p:sp>
    </p:spTree>
    <p:extLst>
      <p:ext uri="{BB962C8B-B14F-4D97-AF65-F5344CB8AC3E}">
        <p14:creationId xmlns:p14="http://schemas.microsoft.com/office/powerpoint/2010/main" val="331745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003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89872F5-E689-47B6-98BC-598BEAD28D90}" type="slidenum">
              <a:rPr lang="nl-NL" altLang="nl-BE" smtClean="0"/>
              <a:pPr/>
              <a:t>40</a:t>
            </a:fld>
            <a:endParaRPr lang="nl-NL" altLang="nl-BE" smtClean="0"/>
          </a:p>
        </p:txBody>
      </p:sp>
    </p:spTree>
    <p:extLst>
      <p:ext uri="{BB962C8B-B14F-4D97-AF65-F5344CB8AC3E}">
        <p14:creationId xmlns:p14="http://schemas.microsoft.com/office/powerpoint/2010/main" val="2538437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sz="1200" b="0" kern="1200" dirty="0" smtClean="0">
                <a:solidFill>
                  <a:schemeClr val="tx1"/>
                </a:solidFill>
                <a:effectLst/>
                <a:latin typeface="+mn-lt"/>
                <a:ea typeface="+mn-ea"/>
                <a:cs typeface="+mn-cs"/>
              </a:rPr>
              <a:t>Dit register moet schriftelijk worden bijgehouden en ook elektronisch. Het register moet op verzoek ter beschikking van de toezichthoudende autoriteit worden gesteld.</a:t>
            </a:r>
            <a:endParaRPr lang="nl-BE" altLang="nl-BE" dirty="0" smtClean="0"/>
          </a:p>
        </p:txBody>
      </p:sp>
      <p:sp>
        <p:nvSpPr>
          <p:cNvPr id="983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9DF2F4B-D8BA-4E91-BF3C-C6EC28310ABF}" type="slidenum">
              <a:rPr lang="nl-NL" altLang="nl-BE" smtClean="0"/>
              <a:pPr/>
              <a:t>41</a:t>
            </a:fld>
            <a:endParaRPr lang="nl-NL" altLang="nl-B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sz="1200" b="0" kern="1200" dirty="0" smtClean="0">
                <a:solidFill>
                  <a:schemeClr val="tx1"/>
                </a:solidFill>
                <a:effectLst/>
                <a:latin typeface="+mn-lt"/>
                <a:ea typeface="+mn-ea"/>
                <a:cs typeface="+mn-cs"/>
              </a:rPr>
              <a:t>het recht </a:t>
            </a:r>
            <a:r>
              <a:rPr lang="nl-BE" sz="1200" b="0" kern="1200" dirty="0" err="1" smtClean="0">
                <a:solidFill>
                  <a:schemeClr val="tx1"/>
                </a:solidFill>
                <a:effectLst/>
                <a:latin typeface="+mn-lt"/>
                <a:ea typeface="+mn-ea"/>
                <a:cs typeface="+mn-cs"/>
              </a:rPr>
              <a:t>vervollediging</a:t>
            </a:r>
            <a:r>
              <a:rPr lang="nl-BE" sz="1200" b="0" kern="1200" dirty="0" smtClean="0">
                <a:solidFill>
                  <a:schemeClr val="tx1"/>
                </a:solidFill>
                <a:effectLst/>
                <a:latin typeface="+mn-lt"/>
                <a:ea typeface="+mn-ea"/>
                <a:cs typeface="+mn-cs"/>
              </a:rPr>
              <a:t> van onvolledige persoonsgegevens te verkrijgen, onder meer door een aanvullende verklaring te verstrekken.</a:t>
            </a:r>
          </a:p>
          <a:p>
            <a:endParaRPr lang="nl-BE" sz="1200" b="0"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de gegevens zijn niet meer </a:t>
            </a:r>
            <a:r>
              <a:rPr lang="nl-BE" sz="1200" b="1" kern="1200" dirty="0" smtClean="0">
                <a:solidFill>
                  <a:schemeClr val="tx1"/>
                </a:solidFill>
                <a:effectLst/>
                <a:latin typeface="+mn-lt"/>
                <a:ea typeface="+mn-ea"/>
                <a:cs typeface="+mn-cs"/>
              </a:rPr>
              <a:t>noodzakelijk</a:t>
            </a:r>
            <a:r>
              <a:rPr lang="nl-BE" sz="1200" b="0" kern="1200" dirty="0" smtClean="0">
                <a:solidFill>
                  <a:schemeClr val="tx1"/>
                </a:solidFill>
                <a:effectLst/>
                <a:latin typeface="+mn-lt"/>
                <a:ea typeface="+mn-ea"/>
                <a:cs typeface="+mn-cs"/>
              </a:rPr>
              <a:t> voor de doeleinden;</a:t>
            </a:r>
          </a:p>
          <a:p>
            <a:r>
              <a:rPr lang="nl-BE" sz="1200" b="0" kern="1200" dirty="0" smtClean="0">
                <a:solidFill>
                  <a:schemeClr val="tx1"/>
                </a:solidFill>
                <a:effectLst/>
                <a:latin typeface="+mn-lt"/>
                <a:ea typeface="+mn-ea"/>
                <a:cs typeface="+mn-cs"/>
              </a:rPr>
              <a:t>de betrokkene </a:t>
            </a:r>
            <a:r>
              <a:rPr lang="nl-BE" sz="1200" b="1" kern="1200" dirty="0" smtClean="0">
                <a:solidFill>
                  <a:schemeClr val="tx1"/>
                </a:solidFill>
                <a:effectLst/>
                <a:latin typeface="+mn-lt"/>
                <a:ea typeface="+mn-ea"/>
                <a:cs typeface="+mn-cs"/>
              </a:rPr>
              <a:t>trekt de toestemming</a:t>
            </a:r>
            <a:r>
              <a:rPr lang="nl-BE" sz="1200" b="0" kern="1200" dirty="0" smtClean="0">
                <a:solidFill>
                  <a:schemeClr val="tx1"/>
                </a:solidFill>
                <a:effectLst/>
                <a:latin typeface="+mn-lt"/>
                <a:ea typeface="+mn-ea"/>
                <a:cs typeface="+mn-cs"/>
              </a:rPr>
              <a:t> waarop de verwerking berust in en er is geen andere rechtsgrond voor de verwerking;</a:t>
            </a:r>
          </a:p>
          <a:p>
            <a:r>
              <a:rPr lang="nl-BE" sz="1200" b="0" kern="1200" dirty="0" smtClean="0">
                <a:solidFill>
                  <a:schemeClr val="tx1"/>
                </a:solidFill>
                <a:effectLst/>
                <a:latin typeface="+mn-lt"/>
                <a:ea typeface="+mn-ea"/>
                <a:cs typeface="+mn-cs"/>
              </a:rPr>
              <a:t>de betrokkene </a:t>
            </a:r>
            <a:r>
              <a:rPr lang="nl-BE" sz="1200" b="1" kern="1200" dirty="0" smtClean="0">
                <a:solidFill>
                  <a:schemeClr val="tx1"/>
                </a:solidFill>
                <a:effectLst/>
                <a:latin typeface="+mn-lt"/>
                <a:ea typeface="+mn-ea"/>
                <a:cs typeface="+mn-cs"/>
              </a:rPr>
              <a:t>maakt bezwaar tegen</a:t>
            </a:r>
            <a:r>
              <a:rPr lang="nl-BE" sz="1200" b="0" kern="1200" dirty="0" smtClean="0">
                <a:solidFill>
                  <a:schemeClr val="tx1"/>
                </a:solidFill>
                <a:effectLst/>
                <a:latin typeface="+mn-lt"/>
                <a:ea typeface="+mn-ea"/>
                <a:cs typeface="+mn-cs"/>
              </a:rPr>
              <a:t> de verwerking en er zijn geen dwingende gerechtvaardigde gronden voor de verwerking;</a:t>
            </a:r>
          </a:p>
          <a:p>
            <a:r>
              <a:rPr lang="nl-BE" sz="1200" b="0" kern="1200" dirty="0" smtClean="0">
                <a:solidFill>
                  <a:schemeClr val="tx1"/>
                </a:solidFill>
                <a:effectLst/>
                <a:latin typeface="+mn-lt"/>
                <a:ea typeface="+mn-ea"/>
                <a:cs typeface="+mn-cs"/>
              </a:rPr>
              <a:t>de persoonsgegevens zijn onrechtmatig </a:t>
            </a:r>
            <a:r>
              <a:rPr lang="nl-BE" sz="1200" b="1" kern="1200" dirty="0" smtClean="0">
                <a:solidFill>
                  <a:schemeClr val="tx1"/>
                </a:solidFill>
                <a:effectLst/>
                <a:latin typeface="+mn-lt"/>
                <a:ea typeface="+mn-ea"/>
                <a:cs typeface="+mn-cs"/>
              </a:rPr>
              <a:t>verwerkt</a:t>
            </a:r>
            <a:r>
              <a:rPr lang="nl-BE" sz="1200" b="0" kern="1200" dirty="0" smtClean="0">
                <a:solidFill>
                  <a:schemeClr val="tx1"/>
                </a:solidFill>
                <a:effectLst/>
                <a:latin typeface="+mn-lt"/>
                <a:ea typeface="+mn-ea"/>
                <a:cs typeface="+mn-cs"/>
              </a:rPr>
              <a:t>;</a:t>
            </a:r>
          </a:p>
          <a:p>
            <a:r>
              <a:rPr lang="nl-BE" sz="1200" b="0" kern="1200" dirty="0" smtClean="0">
                <a:solidFill>
                  <a:schemeClr val="tx1"/>
                </a:solidFill>
                <a:effectLst/>
                <a:latin typeface="+mn-lt"/>
                <a:ea typeface="+mn-ea"/>
                <a:cs typeface="+mn-cs"/>
              </a:rPr>
              <a:t>de persoonsgegevens moeten worden gewist om te voldoen aan een in het Unierecht of het </a:t>
            </a:r>
            <a:r>
              <a:rPr lang="nl-BE" sz="1200" b="0" kern="1200" dirty="0" err="1" smtClean="0">
                <a:solidFill>
                  <a:schemeClr val="tx1"/>
                </a:solidFill>
                <a:effectLst/>
                <a:latin typeface="+mn-lt"/>
                <a:ea typeface="+mn-ea"/>
                <a:cs typeface="+mn-cs"/>
              </a:rPr>
              <a:t>lidstatelijk</a:t>
            </a:r>
            <a:r>
              <a:rPr lang="nl-BE" sz="1200" b="0" kern="1200" dirty="0" smtClean="0">
                <a:solidFill>
                  <a:schemeClr val="tx1"/>
                </a:solidFill>
                <a:effectLst/>
                <a:latin typeface="+mn-lt"/>
                <a:ea typeface="+mn-ea"/>
                <a:cs typeface="+mn-cs"/>
              </a:rPr>
              <a:t> recht neergelegde wettelijke verplichting die op de verwerkingsverantwoordelijke rust;</a:t>
            </a:r>
          </a:p>
          <a:p>
            <a:r>
              <a:rPr lang="nl-BE" sz="1200" b="0" kern="1200" dirty="0" smtClean="0">
                <a:solidFill>
                  <a:schemeClr val="tx1"/>
                </a:solidFill>
                <a:effectLst/>
                <a:latin typeface="+mn-lt"/>
                <a:ea typeface="+mn-ea"/>
                <a:cs typeface="+mn-cs"/>
              </a:rPr>
              <a:t>de persoonsgegevens zijn verzameld in het kader van een aanbod van diensten van de informatiemaatschappij als bedoeld in artikel 8.1.</a:t>
            </a:r>
          </a:p>
          <a:p>
            <a:r>
              <a:rPr lang="nl-BE" sz="1200" b="1" kern="1200" dirty="0" smtClean="0">
                <a:solidFill>
                  <a:schemeClr val="tx1"/>
                </a:solidFill>
                <a:effectLst/>
                <a:latin typeface="+mn-lt"/>
                <a:ea typeface="+mn-ea"/>
                <a:cs typeface="+mn-cs"/>
              </a:rPr>
              <a:t>De uitzonderingen</a:t>
            </a:r>
          </a:p>
          <a:p>
            <a:r>
              <a:rPr lang="nl-BE" sz="1200" b="0" kern="1200" dirty="0" smtClean="0">
                <a:solidFill>
                  <a:schemeClr val="tx1"/>
                </a:solidFill>
                <a:effectLst/>
                <a:latin typeface="+mn-lt"/>
                <a:ea typeface="+mn-ea"/>
                <a:cs typeface="+mn-cs"/>
              </a:rPr>
              <a:t>De </a:t>
            </a:r>
            <a:r>
              <a:rPr lang="nl-BE" sz="1200" b="0" kern="1200" dirty="0" err="1" smtClean="0">
                <a:solidFill>
                  <a:schemeClr val="tx1"/>
                </a:solidFill>
                <a:effectLst/>
                <a:latin typeface="+mn-lt"/>
                <a:ea typeface="+mn-ea"/>
                <a:cs typeface="+mn-cs"/>
              </a:rPr>
              <a:t>wissing</a:t>
            </a:r>
            <a:r>
              <a:rPr lang="nl-BE" sz="1200" b="0" kern="1200" dirty="0" smtClean="0">
                <a:solidFill>
                  <a:schemeClr val="tx1"/>
                </a:solidFill>
                <a:effectLst/>
                <a:latin typeface="+mn-lt"/>
                <a:ea typeface="+mn-ea"/>
                <a:cs typeface="+mn-cs"/>
              </a:rPr>
              <a:t> van de gegevens en informatie die aan de daarop volgende verwerkingsverantwoordelijken werden verstrekt, zal evenwel niet van toepassing zijn in deze 5 gevallen:</a:t>
            </a:r>
          </a:p>
          <a:p>
            <a:r>
              <a:rPr lang="nl-BE" sz="1200" b="0" kern="1200" dirty="0" smtClean="0">
                <a:solidFill>
                  <a:schemeClr val="tx1"/>
                </a:solidFill>
                <a:effectLst/>
                <a:latin typeface="+mn-lt"/>
                <a:ea typeface="+mn-ea"/>
                <a:cs typeface="+mn-cs"/>
              </a:rPr>
              <a:t>de verwerking is noodzakelijk voor het uitoefenen van het recht op </a:t>
            </a:r>
            <a:r>
              <a:rPr lang="nl-BE" sz="1200" b="1" kern="1200" dirty="0" smtClean="0">
                <a:solidFill>
                  <a:schemeClr val="tx1"/>
                </a:solidFill>
                <a:effectLst/>
                <a:latin typeface="+mn-lt"/>
                <a:ea typeface="+mn-ea"/>
                <a:cs typeface="+mn-cs"/>
              </a:rPr>
              <a:t>vrijheid van meningsuiting en informatie</a:t>
            </a:r>
            <a:r>
              <a:rPr lang="nl-BE" sz="1200" b="0" kern="1200" dirty="0" smtClean="0">
                <a:solidFill>
                  <a:schemeClr val="tx1"/>
                </a:solidFill>
                <a:effectLst/>
                <a:latin typeface="+mn-lt"/>
                <a:ea typeface="+mn-ea"/>
                <a:cs typeface="+mn-cs"/>
              </a:rPr>
              <a:t>;</a:t>
            </a:r>
          </a:p>
          <a:p>
            <a:r>
              <a:rPr lang="nl-BE" sz="1200" b="0" kern="1200" dirty="0" smtClean="0">
                <a:solidFill>
                  <a:schemeClr val="tx1"/>
                </a:solidFill>
                <a:effectLst/>
                <a:latin typeface="+mn-lt"/>
                <a:ea typeface="+mn-ea"/>
                <a:cs typeface="+mn-cs"/>
              </a:rPr>
              <a:t>de verwerking is noodzakelijk voor het nakomen van een in het Unierecht of het </a:t>
            </a:r>
            <a:r>
              <a:rPr lang="nl-BE" sz="1200" b="0" kern="1200" dirty="0" err="1" smtClean="0">
                <a:solidFill>
                  <a:schemeClr val="tx1"/>
                </a:solidFill>
                <a:effectLst/>
                <a:latin typeface="+mn-lt"/>
                <a:ea typeface="+mn-ea"/>
                <a:cs typeface="+mn-cs"/>
              </a:rPr>
              <a:t>lidstatelijk</a:t>
            </a:r>
            <a:r>
              <a:rPr lang="nl-BE" sz="1200" b="0" kern="1200" dirty="0" smtClean="0">
                <a:solidFill>
                  <a:schemeClr val="tx1"/>
                </a:solidFill>
                <a:effectLst/>
                <a:latin typeface="+mn-lt"/>
                <a:ea typeface="+mn-ea"/>
                <a:cs typeface="+mn-cs"/>
              </a:rPr>
              <a:t> recht neergelegde wettelijke verwerkingsverplichting die op de verwerkingsverantwoordelijke rust, of voor het vervullen van een taak van algemeen belang of het uitoefenen van het openbaar gezag dat aan de verwerkingsverantwoordelijke is verleend;</a:t>
            </a:r>
          </a:p>
          <a:p>
            <a:r>
              <a:rPr lang="nl-BE" sz="1200" b="0" kern="1200" dirty="0" smtClean="0">
                <a:solidFill>
                  <a:schemeClr val="tx1"/>
                </a:solidFill>
                <a:effectLst/>
                <a:latin typeface="+mn-lt"/>
                <a:ea typeface="+mn-ea"/>
                <a:cs typeface="+mn-cs"/>
              </a:rPr>
              <a:t>de verwerking is noodzakelijk om </a:t>
            </a:r>
            <a:r>
              <a:rPr lang="nl-BE" sz="1200" b="1" kern="1200" dirty="0" smtClean="0">
                <a:solidFill>
                  <a:schemeClr val="tx1"/>
                </a:solidFill>
                <a:effectLst/>
                <a:latin typeface="+mn-lt"/>
                <a:ea typeface="+mn-ea"/>
                <a:cs typeface="+mn-cs"/>
              </a:rPr>
              <a:t>redenen van algemeen belang op het gebied van volksgezondheid</a:t>
            </a:r>
            <a:r>
              <a:rPr lang="nl-BE" sz="1200" b="0" kern="1200" dirty="0" smtClean="0">
                <a:solidFill>
                  <a:schemeClr val="tx1"/>
                </a:solidFill>
                <a:effectLst/>
                <a:latin typeface="+mn-lt"/>
                <a:ea typeface="+mn-ea"/>
                <a:cs typeface="+mn-cs"/>
              </a:rPr>
              <a:t>;</a:t>
            </a:r>
          </a:p>
          <a:p>
            <a:r>
              <a:rPr lang="nl-BE" sz="1200" b="0" kern="1200" dirty="0" smtClean="0">
                <a:solidFill>
                  <a:schemeClr val="tx1"/>
                </a:solidFill>
                <a:effectLst/>
                <a:latin typeface="+mn-lt"/>
                <a:ea typeface="+mn-ea"/>
                <a:cs typeface="+mn-cs"/>
              </a:rPr>
              <a:t>de verwerking is noodzakelijk </a:t>
            </a:r>
            <a:r>
              <a:rPr lang="nl-BE" sz="1200" b="1" kern="1200" dirty="0" smtClean="0">
                <a:solidFill>
                  <a:schemeClr val="tx1"/>
                </a:solidFill>
                <a:effectLst/>
                <a:latin typeface="+mn-lt"/>
                <a:ea typeface="+mn-ea"/>
                <a:cs typeface="+mn-cs"/>
              </a:rPr>
              <a:t>voor wetenschappelijk of historisch onderzoek of statistische doeleinden en voor zover het recht op </a:t>
            </a:r>
            <a:r>
              <a:rPr lang="nl-BE" sz="1200" b="1" kern="1200" dirty="0" err="1" smtClean="0">
                <a:solidFill>
                  <a:schemeClr val="tx1"/>
                </a:solidFill>
                <a:effectLst/>
                <a:latin typeface="+mn-lt"/>
                <a:ea typeface="+mn-ea"/>
                <a:cs typeface="+mn-cs"/>
              </a:rPr>
              <a:t>gegevenswissing</a:t>
            </a:r>
            <a:r>
              <a:rPr lang="nl-BE" sz="1200" b="0" kern="1200" dirty="0" smtClean="0">
                <a:solidFill>
                  <a:schemeClr val="tx1"/>
                </a:solidFill>
                <a:effectLst/>
                <a:latin typeface="+mn-lt"/>
                <a:ea typeface="+mn-ea"/>
                <a:cs typeface="+mn-cs"/>
              </a:rPr>
              <a:t> de verwezenlijking van de doeleinden van die verwerking onmogelijk dreigt te maken of ernstig in het gedrang dreigt te brengen;</a:t>
            </a:r>
          </a:p>
          <a:p>
            <a:r>
              <a:rPr lang="nl-BE" sz="1200" b="0" kern="1200" dirty="0" smtClean="0">
                <a:solidFill>
                  <a:schemeClr val="tx1"/>
                </a:solidFill>
                <a:effectLst/>
                <a:latin typeface="+mn-lt"/>
                <a:ea typeface="+mn-ea"/>
                <a:cs typeface="+mn-cs"/>
              </a:rPr>
              <a:t>de verwerking is noodzakelijk </a:t>
            </a:r>
            <a:r>
              <a:rPr lang="nl-BE" sz="1200" b="1" kern="1200" dirty="0" smtClean="0">
                <a:solidFill>
                  <a:schemeClr val="tx1"/>
                </a:solidFill>
                <a:effectLst/>
                <a:latin typeface="+mn-lt"/>
                <a:ea typeface="+mn-ea"/>
                <a:cs typeface="+mn-cs"/>
              </a:rPr>
              <a:t>voor de instelling, uitoefening of onderbouwing van een rechtsvordering</a:t>
            </a:r>
            <a:r>
              <a:rPr lang="nl-BE" sz="1200" b="0" kern="1200" dirty="0" smtClean="0">
                <a:solidFill>
                  <a:schemeClr val="tx1"/>
                </a:solidFill>
                <a:effectLst/>
                <a:latin typeface="+mn-lt"/>
                <a:ea typeface="+mn-ea"/>
                <a:cs typeface="+mn-cs"/>
              </a:rPr>
              <a:t>.</a:t>
            </a:r>
          </a:p>
          <a:p>
            <a:endParaRPr lang="nl-BE" altLang="nl-BE" dirty="0" smtClean="0"/>
          </a:p>
          <a:p>
            <a:endParaRPr lang="nl-BE" altLang="nl-BE" dirty="0" smtClean="0"/>
          </a:p>
          <a:p>
            <a:r>
              <a:rPr lang="nl-BE" sz="1200" b="0" kern="1200" dirty="0" smtClean="0">
                <a:solidFill>
                  <a:schemeClr val="tx1"/>
                </a:solidFill>
                <a:effectLst/>
                <a:latin typeface="+mn-lt"/>
                <a:ea typeface="+mn-ea"/>
                <a:cs typeface="+mn-cs"/>
              </a:rPr>
              <a:t>Overdraagbaarheid. Dit recht kan slechts uitgeoefend worden als de verwerking gebeurt op basis van een toestemming of overeenkomst en het een geautomatiseerde verwerking betreft.</a:t>
            </a:r>
          </a:p>
          <a:p>
            <a:r>
              <a:rPr lang="nl-BE" sz="1200" b="0" kern="1200" dirty="0" smtClean="0">
                <a:solidFill>
                  <a:schemeClr val="tx1"/>
                </a:solidFill>
                <a:effectLst/>
                <a:latin typeface="+mn-lt"/>
                <a:ea typeface="+mn-ea"/>
                <a:cs typeface="+mn-cs"/>
              </a:rPr>
              <a:t>Dit recht behelst 2 aspecten:</a:t>
            </a:r>
          </a:p>
          <a:p>
            <a:r>
              <a:rPr lang="nl-BE" sz="1200" b="0" kern="1200" dirty="0" smtClean="0">
                <a:solidFill>
                  <a:schemeClr val="tx1"/>
                </a:solidFill>
                <a:effectLst/>
                <a:latin typeface="+mn-lt"/>
                <a:ea typeface="+mn-ea"/>
                <a:cs typeface="+mn-cs"/>
              </a:rPr>
              <a:t>De betrokkene heeft het recht zijn persoonsgegevens, die hij aan een verwerkingsverantwoordelijke heeft verstrekt, in een gestructureerde, gangbare en machinaal leesbare vorm te verkrijgen;</a:t>
            </a:r>
          </a:p>
          <a:p>
            <a:r>
              <a:rPr lang="nl-BE" sz="1200" b="0" kern="1200" dirty="0" smtClean="0">
                <a:solidFill>
                  <a:schemeClr val="tx1"/>
                </a:solidFill>
                <a:effectLst/>
                <a:latin typeface="+mn-lt"/>
                <a:ea typeface="+mn-ea"/>
                <a:cs typeface="+mn-cs"/>
              </a:rPr>
              <a:t>De betrokkene heeft het recht die gegevens aan een andere verwerkingsverantwoordelijke over te dragen, zonder daarbij te worden gehinderd door de verwerkingsverantwoordelijke aan wie de persoonsgegevens waren verstrekt.</a:t>
            </a:r>
          </a:p>
          <a:p>
            <a:endParaRPr lang="nl-BE" sz="1200" b="0"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Men kan bezwaar maken wanneer de verwerking berust op artikel 6, 1ste lid, punt e) of f), waaronder ook een profilering op basis van die bepalingen. Het gaat dus om situaties waar de verwerking gebaseerd is op een algemeen belang en een gerechtvaardigd belang.</a:t>
            </a:r>
          </a:p>
          <a:p>
            <a:endParaRPr lang="nl-BE" altLang="nl-BE" dirty="0" smtClean="0"/>
          </a:p>
          <a:p>
            <a:endParaRPr lang="nl-BE" altLang="nl-BE" dirty="0" smtClean="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52201A6-3426-4B55-AE0E-24265DB16B1F}" type="slidenum">
              <a:rPr lang="nl-NL" altLang="nl-BE" smtClean="0"/>
              <a:pPr>
                <a:spcBef>
                  <a:spcPct val="0"/>
                </a:spcBef>
              </a:pPr>
              <a:t>42</a:t>
            </a:fld>
            <a:endParaRPr lang="nl-NL" altLang="nl-B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sz="1200" b="0" kern="1200" dirty="0" smtClean="0">
              <a:solidFill>
                <a:schemeClr val="tx1"/>
              </a:solidFill>
              <a:effectLst/>
              <a:latin typeface="+mn-lt"/>
              <a:ea typeface="+mn-ea"/>
              <a:cs typeface="+mn-cs"/>
            </a:endParaRPr>
          </a:p>
          <a:p>
            <a:endParaRPr lang="nl-BE" sz="1200" b="0" kern="1200" dirty="0" smtClean="0">
              <a:solidFill>
                <a:schemeClr val="tx1"/>
              </a:solidFill>
              <a:effectLst/>
              <a:latin typeface="+mn-lt"/>
              <a:ea typeface="+mn-ea"/>
              <a:cs typeface="+mn-cs"/>
            </a:endParaRPr>
          </a:p>
          <a:p>
            <a:endParaRPr lang="nl-BE" altLang="nl-BE" sz="1200" b="1" kern="1200" dirty="0" smtClean="0">
              <a:solidFill>
                <a:schemeClr val="tx1"/>
              </a:solidFill>
              <a:effectLst/>
              <a:latin typeface="+mn-lt"/>
              <a:ea typeface="+mn-ea"/>
              <a:cs typeface="+mn-cs"/>
            </a:endParaRPr>
          </a:p>
          <a:p>
            <a:endParaRPr lang="nl-BE" altLang="nl-BE" sz="1200" b="1" kern="1200" dirty="0" smtClean="0">
              <a:solidFill>
                <a:schemeClr val="tx1"/>
              </a:solidFill>
              <a:effectLst/>
              <a:latin typeface="+mn-lt"/>
              <a:ea typeface="+mn-ea"/>
              <a:cs typeface="+mn-cs"/>
            </a:endParaRPr>
          </a:p>
        </p:txBody>
      </p:sp>
      <p:sp>
        <p:nvSpPr>
          <p:cNvPr id="880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62E4F45-449C-402C-AC2B-2F1360DD3388}" type="slidenum">
              <a:rPr lang="nl-NL" altLang="nl-BE" smtClean="0"/>
              <a:pPr>
                <a:spcBef>
                  <a:spcPct val="0"/>
                </a:spcBef>
              </a:pPr>
              <a:t>43</a:t>
            </a:fld>
            <a:endParaRPr lang="nl-NL" altLang="nl-B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BE" dirty="0"/>
          </a:p>
        </p:txBody>
      </p:sp>
      <p:sp>
        <p:nvSpPr>
          <p:cNvPr id="901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C71599-3E88-425D-B4E2-D3D505B4F3ED}" type="slidenum">
              <a:rPr lang="nl-NL" altLang="nl-BE" smtClean="0"/>
              <a:pPr>
                <a:spcBef>
                  <a:spcPct val="0"/>
                </a:spcBef>
              </a:pPr>
              <a:t>44</a:t>
            </a:fld>
            <a:endParaRPr lang="nl-NL" altLang="nl-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Informatie heeft waarde</a:t>
            </a:r>
          </a:p>
          <a:p>
            <a:r>
              <a:rPr lang="nl-BE" dirty="0" smtClean="0"/>
              <a:t>Waardevolle informatie beschermen</a:t>
            </a:r>
          </a:p>
          <a:p>
            <a:r>
              <a:rPr lang="nl-BE" dirty="0" smtClean="0"/>
              <a:t>Informatie kan een bepaalde gevoeligheid hebben (privacy, bedrijfsgevoelige info)</a:t>
            </a:r>
          </a:p>
          <a:p>
            <a:r>
              <a:rPr lang="nl-BE" dirty="0" smtClean="0"/>
              <a:t>Beschermen!</a:t>
            </a:r>
          </a:p>
          <a:p>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11</a:t>
            </a:fld>
            <a:endParaRPr lang="nl-NL"/>
          </a:p>
        </p:txBody>
      </p:sp>
    </p:spTree>
    <p:extLst>
      <p:ext uri="{BB962C8B-B14F-4D97-AF65-F5344CB8AC3E}">
        <p14:creationId xmlns:p14="http://schemas.microsoft.com/office/powerpoint/2010/main" val="2900857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sz="1200" b="0" kern="1200" dirty="0" smtClean="0">
                <a:solidFill>
                  <a:schemeClr val="tx1"/>
                </a:solidFill>
                <a:effectLst/>
                <a:latin typeface="+mn-lt"/>
                <a:ea typeface="+mn-ea"/>
                <a:cs typeface="+mn-cs"/>
              </a:rPr>
              <a:t>Bij een </a:t>
            </a:r>
            <a:r>
              <a:rPr lang="nl-BE" sz="1200" b="1" u="sng" kern="1200" dirty="0" smtClean="0">
                <a:solidFill>
                  <a:schemeClr val="tx1"/>
                </a:solidFill>
                <a:effectLst/>
                <a:latin typeface="+mn-lt"/>
                <a:ea typeface="+mn-ea"/>
                <a:cs typeface="+mn-cs"/>
              </a:rPr>
              <a:t>RECHTSTREEKSE INZAMELING</a:t>
            </a:r>
            <a:r>
              <a:rPr lang="nl-BE" sz="1200" b="0" kern="1200" dirty="0" smtClean="0">
                <a:solidFill>
                  <a:schemeClr val="tx1"/>
                </a:solidFill>
                <a:effectLst/>
                <a:latin typeface="+mn-lt"/>
                <a:ea typeface="+mn-ea"/>
                <a:cs typeface="+mn-cs"/>
              </a:rPr>
              <a:t>: op het ogenblik dat de gegevens worden ingewonnen.</a:t>
            </a:r>
          </a:p>
          <a:p>
            <a:r>
              <a:rPr lang="nl-BE" sz="1200" b="0" kern="1200" dirty="0" smtClean="0">
                <a:solidFill>
                  <a:schemeClr val="tx1"/>
                </a:solidFill>
                <a:effectLst/>
                <a:latin typeface="+mn-lt"/>
                <a:ea typeface="+mn-ea"/>
                <a:cs typeface="+mn-cs"/>
              </a:rPr>
              <a:t>Bij een </a:t>
            </a:r>
            <a:r>
              <a:rPr lang="nl-BE" sz="1200" b="1" u="sng" kern="1200" dirty="0" smtClean="0">
                <a:solidFill>
                  <a:schemeClr val="tx1"/>
                </a:solidFill>
                <a:effectLst/>
                <a:latin typeface="+mn-lt"/>
                <a:ea typeface="+mn-ea"/>
                <a:cs typeface="+mn-cs"/>
              </a:rPr>
              <a:t>ONRECHTSTREEKSE INZAMELING</a:t>
            </a:r>
            <a:r>
              <a:rPr lang="nl-BE" sz="1200" b="0" kern="1200" dirty="0" smtClean="0">
                <a:solidFill>
                  <a:schemeClr val="tx1"/>
                </a:solidFill>
                <a:effectLst/>
                <a:latin typeface="+mn-lt"/>
                <a:ea typeface="+mn-ea"/>
                <a:cs typeface="+mn-cs"/>
              </a:rPr>
              <a:t>:: moet de verwerkingsverantwoordelijke de informatie verstrekken binnen een redelijke termijn nadat hij de persoonsgegevens heeft verkregen. Deze termijn mag niet langer zijn dan 1 maand, gelet op de bijzondere omstandigheden waaronder persoonsgegevens worden verwerkt.</a:t>
            </a:r>
          </a:p>
          <a:p>
            <a:endParaRPr lang="nl-BE" altLang="nl-BE" dirty="0" smtClean="0"/>
          </a:p>
          <a:p>
            <a:r>
              <a:rPr lang="nl-BE" sz="1200" b="0" kern="1200" dirty="0" smtClean="0">
                <a:solidFill>
                  <a:schemeClr val="tx1"/>
                </a:solidFill>
                <a:effectLst/>
                <a:latin typeface="+mn-lt"/>
                <a:ea typeface="+mn-ea"/>
                <a:cs typeface="+mn-cs"/>
              </a:rPr>
              <a:t>De informatie die </a:t>
            </a:r>
            <a:r>
              <a:rPr lang="nl-BE" sz="1200" b="1" kern="1200" dirty="0" smtClean="0">
                <a:solidFill>
                  <a:schemeClr val="tx1"/>
                </a:solidFill>
                <a:effectLst/>
                <a:latin typeface="+mn-lt"/>
                <a:ea typeface="+mn-ea"/>
                <a:cs typeface="+mn-cs"/>
              </a:rPr>
              <a:t>in alle gevallen</a:t>
            </a:r>
            <a:r>
              <a:rPr lang="nl-BE" sz="1200" b="0" kern="1200" dirty="0" smtClean="0">
                <a:solidFill>
                  <a:schemeClr val="tx1"/>
                </a:solidFill>
                <a:effectLst/>
                <a:latin typeface="+mn-lt"/>
                <a:ea typeface="+mn-ea"/>
                <a:cs typeface="+mn-cs"/>
              </a:rPr>
              <a:t> moet worden verstrekt:</a:t>
            </a:r>
          </a:p>
          <a:p>
            <a:r>
              <a:rPr lang="nl-BE" sz="1200" b="1" kern="1200" dirty="0" smtClean="0">
                <a:solidFill>
                  <a:schemeClr val="tx1"/>
                </a:solidFill>
                <a:effectLst/>
                <a:latin typeface="+mn-lt"/>
                <a:ea typeface="+mn-ea"/>
                <a:cs typeface="+mn-cs"/>
              </a:rPr>
              <a:t>Verwerkingsdoeleinden</a:t>
            </a:r>
            <a:r>
              <a:rPr lang="nl-BE" sz="1200" b="0" kern="1200" dirty="0" smtClean="0">
                <a:solidFill>
                  <a:schemeClr val="tx1"/>
                </a:solidFill>
                <a:effectLst/>
                <a:latin typeface="+mn-lt"/>
                <a:ea typeface="+mn-ea"/>
                <a:cs typeface="+mn-cs"/>
              </a:rPr>
              <a:t> waarvoor de persoonsgegevens zijn bestemd, en de rechtsgrond voor de verwerking.</a:t>
            </a:r>
          </a:p>
          <a:p>
            <a:r>
              <a:rPr lang="nl-BE" sz="1200" b="0" kern="1200" dirty="0" smtClean="0">
                <a:solidFill>
                  <a:schemeClr val="tx1"/>
                </a:solidFill>
                <a:effectLst/>
                <a:latin typeface="+mn-lt"/>
                <a:ea typeface="+mn-ea"/>
                <a:cs typeface="+mn-cs"/>
              </a:rPr>
              <a:t>De</a:t>
            </a:r>
            <a:r>
              <a:rPr lang="nl-BE" sz="1200" b="1" kern="1200" dirty="0" smtClean="0">
                <a:solidFill>
                  <a:schemeClr val="tx1"/>
                </a:solidFill>
                <a:effectLst/>
                <a:latin typeface="+mn-lt"/>
                <a:ea typeface="+mn-ea"/>
                <a:cs typeface="+mn-cs"/>
              </a:rPr>
              <a:t> naam en de contactgegevens van de verwerkingsverantwoordelijke</a:t>
            </a:r>
            <a:r>
              <a:rPr lang="nl-BE" sz="1200" b="0" kern="1200" dirty="0" smtClean="0">
                <a:solidFill>
                  <a:schemeClr val="tx1"/>
                </a:solidFill>
                <a:effectLst/>
                <a:latin typeface="+mn-lt"/>
                <a:ea typeface="+mn-ea"/>
                <a:cs typeface="+mn-cs"/>
              </a:rPr>
              <a:t> en in voorkomend geval, de vertegenwoordiger van de verwerkingsverantwoordelijke </a:t>
            </a:r>
            <a:r>
              <a:rPr lang="nl-BE" sz="1200" b="1" kern="1200" dirty="0" smtClean="0">
                <a:solidFill>
                  <a:schemeClr val="tx1"/>
                </a:solidFill>
                <a:effectLst/>
                <a:latin typeface="+mn-lt"/>
                <a:ea typeface="+mn-ea"/>
                <a:cs typeface="+mn-cs"/>
              </a:rPr>
              <a:t>en van de functionaris voor gegevensbescherming</a:t>
            </a:r>
            <a:r>
              <a:rPr lang="nl-BE" sz="1200" b="0" kern="1200" dirty="0" smtClean="0">
                <a:solidFill>
                  <a:schemeClr val="tx1"/>
                </a:solidFill>
                <a:effectLst/>
                <a:latin typeface="+mn-lt"/>
                <a:ea typeface="+mn-ea"/>
                <a:cs typeface="+mn-cs"/>
              </a:rPr>
              <a:t> indien er een </a:t>
            </a:r>
          </a:p>
          <a:p>
            <a:r>
              <a:rPr lang="nl-BE" sz="1200" b="0" kern="1200" dirty="0" smtClean="0">
                <a:solidFill>
                  <a:schemeClr val="tx1"/>
                </a:solidFill>
                <a:effectLst/>
                <a:latin typeface="+mn-lt"/>
                <a:ea typeface="+mn-ea"/>
                <a:cs typeface="+mn-cs"/>
              </a:rPr>
              <a:t>De betrokken </a:t>
            </a:r>
            <a:r>
              <a:rPr lang="nl-BE" sz="1200" b="1" kern="1200" dirty="0" smtClean="0">
                <a:solidFill>
                  <a:schemeClr val="tx1"/>
                </a:solidFill>
                <a:effectLst/>
                <a:latin typeface="+mn-lt"/>
                <a:ea typeface="+mn-ea"/>
                <a:cs typeface="+mn-cs"/>
              </a:rPr>
              <a:t>categorieën van </a:t>
            </a:r>
            <a:r>
              <a:rPr lang="nl-BE" sz="1200" b="1" kern="1200" dirty="0" err="1" smtClean="0">
                <a:solidFill>
                  <a:schemeClr val="tx1"/>
                </a:solidFill>
                <a:effectLst/>
                <a:latin typeface="+mn-lt"/>
                <a:ea typeface="+mn-ea"/>
                <a:cs typeface="+mn-cs"/>
              </a:rPr>
              <a:t>persoonsgegevens.</a:t>
            </a:r>
            <a:r>
              <a:rPr lang="nl-BE" sz="1200" b="0" kern="1200" dirty="0" err="1" smtClean="0">
                <a:solidFill>
                  <a:schemeClr val="tx1"/>
                </a:solidFill>
                <a:effectLst/>
                <a:latin typeface="+mn-lt"/>
                <a:ea typeface="+mn-ea"/>
                <a:cs typeface="+mn-cs"/>
              </a:rPr>
              <a:t>I</a:t>
            </a:r>
            <a:r>
              <a:rPr lang="nl-BE" sz="1200" b="0" kern="1200" dirty="0" smtClean="0">
                <a:solidFill>
                  <a:schemeClr val="tx1"/>
                </a:solidFill>
                <a:effectLst/>
                <a:latin typeface="+mn-lt"/>
                <a:ea typeface="+mn-ea"/>
                <a:cs typeface="+mn-cs"/>
              </a:rPr>
              <a:t> n voorkomend geval, de </a:t>
            </a:r>
            <a:r>
              <a:rPr lang="nl-BE" sz="1200" b="1" kern="1200" dirty="0" smtClean="0">
                <a:solidFill>
                  <a:schemeClr val="tx1"/>
                </a:solidFill>
                <a:effectLst/>
                <a:latin typeface="+mn-lt"/>
                <a:ea typeface="+mn-ea"/>
                <a:cs typeface="+mn-cs"/>
              </a:rPr>
              <a:t>ontvangers</a:t>
            </a:r>
            <a:r>
              <a:rPr lang="nl-BE" sz="1200" b="0" kern="1200" dirty="0" smtClean="0">
                <a:solidFill>
                  <a:schemeClr val="tx1"/>
                </a:solidFill>
                <a:effectLst/>
                <a:latin typeface="+mn-lt"/>
                <a:ea typeface="+mn-ea"/>
                <a:cs typeface="+mn-cs"/>
              </a:rPr>
              <a:t> of categorieën van ontvangers van de </a:t>
            </a:r>
          </a:p>
          <a:p>
            <a:r>
              <a:rPr lang="nl-BE" sz="1200" b="0" kern="1200" dirty="0" smtClean="0">
                <a:solidFill>
                  <a:schemeClr val="tx1"/>
                </a:solidFill>
                <a:effectLst/>
                <a:latin typeface="+mn-lt"/>
                <a:ea typeface="+mn-ea"/>
                <a:cs typeface="+mn-cs"/>
              </a:rPr>
              <a:t>In voorkomend geval, dat de verwerkingsverantwoordelijke het voornemen heeft </a:t>
            </a:r>
            <a:r>
              <a:rPr lang="nl-BE" sz="1200" b="1" kern="1200" dirty="0" smtClean="0">
                <a:solidFill>
                  <a:schemeClr val="tx1"/>
                </a:solidFill>
                <a:effectLst/>
                <a:latin typeface="+mn-lt"/>
                <a:ea typeface="+mn-ea"/>
                <a:cs typeface="+mn-cs"/>
              </a:rPr>
              <a:t>de persoonsgegevens door te geven aan een derde land</a:t>
            </a:r>
            <a:r>
              <a:rPr lang="nl-BE" sz="1200" b="0" kern="1200" dirty="0" smtClean="0">
                <a:solidFill>
                  <a:schemeClr val="tx1"/>
                </a:solidFill>
                <a:effectLst/>
                <a:latin typeface="+mn-lt"/>
                <a:ea typeface="+mn-ea"/>
                <a:cs typeface="+mn-cs"/>
              </a:rPr>
              <a:t> of een internationale organisatie; of er al dan niet een adequaatheidsbesluit van de Europese Commissie bestaat; of, in het geval van in artikel 46, artikel 47 of artikel 49, lid 1, tweede alinea, bedoelde doorgiften, welke de </a:t>
            </a:r>
            <a:r>
              <a:rPr lang="nl-BE" sz="1200" b="1" kern="1200" dirty="0" smtClean="0">
                <a:solidFill>
                  <a:schemeClr val="tx1"/>
                </a:solidFill>
                <a:effectLst/>
                <a:latin typeface="+mn-lt"/>
                <a:ea typeface="+mn-ea"/>
                <a:cs typeface="+mn-cs"/>
              </a:rPr>
              <a:t>passende of geschikte waarborgen zijn, hoe er een kopie van kan worden verkregen of waar ze kunnen worden </a:t>
            </a:r>
            <a:r>
              <a:rPr lang="nl-BE" sz="1200" b="1" kern="1200" dirty="0" err="1" smtClean="0">
                <a:solidFill>
                  <a:schemeClr val="tx1"/>
                </a:solidFill>
                <a:effectLst/>
                <a:latin typeface="+mn-lt"/>
                <a:ea typeface="+mn-ea"/>
                <a:cs typeface="+mn-cs"/>
              </a:rPr>
              <a:t>geraadpleegd.</a:t>
            </a:r>
            <a:r>
              <a:rPr lang="nl-BE" sz="1200" b="0" kern="1200" dirty="0" err="1" smtClean="0">
                <a:solidFill>
                  <a:schemeClr val="tx1"/>
                </a:solidFill>
                <a:effectLst/>
                <a:latin typeface="+mn-lt"/>
                <a:ea typeface="+mn-ea"/>
                <a:cs typeface="+mn-cs"/>
              </a:rPr>
              <a:t>In</a:t>
            </a:r>
            <a:r>
              <a:rPr lang="nl-BE" sz="1200" b="0" kern="1200" dirty="0" smtClean="0">
                <a:solidFill>
                  <a:schemeClr val="tx1"/>
                </a:solidFill>
                <a:effectLst/>
                <a:latin typeface="+mn-lt"/>
                <a:ea typeface="+mn-ea"/>
                <a:cs typeface="+mn-cs"/>
              </a:rPr>
              <a:t> voorkomend geval, dat de verwerkingsverantwoordelijke het voornemen heeft </a:t>
            </a:r>
            <a:r>
              <a:rPr lang="nl-BE" sz="1200" b="1" kern="1200" dirty="0" smtClean="0">
                <a:solidFill>
                  <a:schemeClr val="tx1"/>
                </a:solidFill>
                <a:effectLst/>
                <a:latin typeface="+mn-lt"/>
                <a:ea typeface="+mn-ea"/>
                <a:cs typeface="+mn-cs"/>
              </a:rPr>
              <a:t>de persoonsgegevens door te geven aan een derde land</a:t>
            </a:r>
            <a:r>
              <a:rPr lang="nl-BE" sz="1200" b="0" kern="1200" dirty="0" smtClean="0">
                <a:solidFill>
                  <a:schemeClr val="tx1"/>
                </a:solidFill>
                <a:effectLst/>
                <a:latin typeface="+mn-lt"/>
                <a:ea typeface="+mn-ea"/>
                <a:cs typeface="+mn-cs"/>
              </a:rPr>
              <a:t> of een internationale organisatie; of er al dan niet een adequaatheidsbesluit van de Europese Commissie bestaat; of, in het geval van in artikel 46, artikel 47 of artikel 49, lid 1, tweede alinea, bedoelde doorgiften, welke de </a:t>
            </a:r>
            <a:r>
              <a:rPr lang="nl-BE" sz="1200" b="1" kern="1200" dirty="0" smtClean="0">
                <a:solidFill>
                  <a:schemeClr val="tx1"/>
                </a:solidFill>
                <a:effectLst/>
                <a:latin typeface="+mn-lt"/>
                <a:ea typeface="+mn-ea"/>
                <a:cs typeface="+mn-cs"/>
              </a:rPr>
              <a:t>passende of geschikte waarborgen zijn, hoe er een kopie van kan worden verkregen of waar ze kunnen worden geraadpleegd.</a:t>
            </a:r>
          </a:p>
          <a:p>
            <a:endParaRPr lang="nl-BE" altLang="nl-BE" dirty="0" smtClean="0"/>
          </a:p>
        </p:txBody>
      </p:sp>
      <p:sp>
        <p:nvSpPr>
          <p:cNvPr id="1065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49AAED7-2A25-4BAA-8336-88224B2794B3}" type="slidenum">
              <a:rPr lang="nl-NL" altLang="nl-BE" smtClean="0"/>
              <a:pPr/>
              <a:t>45</a:t>
            </a:fld>
            <a:endParaRPr lang="nl-NL" altLang="nl-B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136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FB35FA2-0207-42CD-B64D-FCA5397F4952}" type="slidenum">
              <a:rPr lang="nl-NL" altLang="nl-BE" smtClean="0"/>
              <a:pPr>
                <a:spcBef>
                  <a:spcPct val="0"/>
                </a:spcBef>
              </a:pPr>
              <a:t>46</a:t>
            </a:fld>
            <a:endParaRPr lang="nl-NL" altLang="nl-B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sz="1200" kern="1200" dirty="0" smtClean="0">
                <a:solidFill>
                  <a:schemeClr val="tx1"/>
                </a:solidFill>
                <a:effectLst/>
                <a:latin typeface="+mn-lt"/>
                <a:ea typeface="+mn-ea"/>
                <a:cs typeface="+mn-cs"/>
              </a:rPr>
              <a:t>zonder onredelijke vertraging en, indien mogelijk, uiterlijk 72 uur nadat hij er kennis van heeft genomen</a:t>
            </a:r>
          </a:p>
          <a:p>
            <a:r>
              <a:rPr lang="nl-BE" sz="1200" kern="1200" dirty="0" smtClean="0">
                <a:solidFill>
                  <a:schemeClr val="tx1"/>
                </a:solidFill>
                <a:effectLst/>
                <a:latin typeface="+mn-lt"/>
                <a:ea typeface="+mn-ea"/>
                <a:cs typeface="+mn-cs"/>
              </a:rPr>
              <a:t>Indien de melding aan de toezichthoudende autoriteit niet binnen 72 uur plaatsvindt, gaat zij vergezeld van een motivering voor de vertraging. </a:t>
            </a:r>
          </a:p>
          <a:p>
            <a:r>
              <a:rPr lang="nl-BE" sz="1200" kern="1200" dirty="0" smtClean="0">
                <a:solidFill>
                  <a:schemeClr val="tx1"/>
                </a:solidFill>
                <a:effectLst/>
                <a:latin typeface="+mn-lt"/>
                <a:ea typeface="+mn-ea"/>
                <a:cs typeface="+mn-cs"/>
              </a:rPr>
              <a:t>Indien en voor zover het niet mogelijk is om alle informatie gelijktijdig te verstrekken, kan de informatie zonder onredelijke vertraging in stappen worden verstrekt</a:t>
            </a:r>
            <a:endParaRPr lang="nl-BE" altLang="nl-BE" dirty="0" smtClean="0"/>
          </a:p>
        </p:txBody>
      </p:sp>
      <p:sp>
        <p:nvSpPr>
          <p:cNvPr id="1146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7304B54-DF9E-4E24-91A6-A5800F6C34EE}" type="slidenum">
              <a:rPr lang="nl-NL" altLang="nl-BE" smtClean="0"/>
              <a:pPr>
                <a:spcBef>
                  <a:spcPct val="0"/>
                </a:spcBef>
              </a:pPr>
              <a:t>47</a:t>
            </a:fld>
            <a:endParaRPr lang="nl-NL" altLang="nl-B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157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04992DD-5816-4969-BC03-DD934D9A28BE}" type="slidenum">
              <a:rPr lang="nl-NL" altLang="nl-BE" smtClean="0"/>
              <a:pPr>
                <a:spcBef>
                  <a:spcPct val="0"/>
                </a:spcBef>
              </a:pPr>
              <a:t>48</a:t>
            </a:fld>
            <a:endParaRPr lang="nl-NL" altLang="nl-B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nl-BE" sz="1200" b="0" kern="1200" dirty="0" err="1" smtClean="0">
                <a:solidFill>
                  <a:schemeClr val="tx1"/>
                </a:solidFill>
                <a:effectLst/>
                <a:latin typeface="+mn-lt"/>
                <a:ea typeface="+mn-ea"/>
                <a:cs typeface="+mn-cs"/>
              </a:rPr>
              <a:t>Risico-analyse</a:t>
            </a:r>
            <a:endParaRPr lang="nl-B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kern="1200" dirty="0" smtClean="0">
                <a:solidFill>
                  <a:schemeClr val="tx1"/>
                </a:solidFill>
                <a:effectLst/>
                <a:latin typeface="+mn-lt"/>
                <a:ea typeface="+mn-ea"/>
                <a:cs typeface="+mn-cs"/>
              </a:rPr>
              <a:t>De verwerkingsverantwoordelijke moet, wanneer hij een verwerking uitvoert, immers voortaan op een objectieve wijze de waarschijnlijkheid en de ernst inschatten van de risico's voor de rechten en vrijheden van personen.</a:t>
            </a:r>
          </a:p>
          <a:p>
            <a:pPr>
              <a:defRPr/>
            </a:pPr>
            <a:endParaRPr lang="nl-BE" sz="1200" b="0" kern="1200" dirty="0" smtClean="0">
              <a:solidFill>
                <a:schemeClr val="tx1"/>
              </a:solidFill>
              <a:effectLst/>
              <a:latin typeface="+mn-lt"/>
              <a:ea typeface="+mn-ea"/>
              <a:cs typeface="+mn-cs"/>
            </a:endParaRPr>
          </a:p>
          <a:p>
            <a:pPr>
              <a:defRPr/>
            </a:pPr>
            <a:endParaRPr lang="nl-BE" sz="1200" b="0" kern="1200" dirty="0" smtClean="0">
              <a:solidFill>
                <a:schemeClr val="tx1"/>
              </a:solidFill>
              <a:effectLst/>
              <a:latin typeface="+mn-lt"/>
              <a:ea typeface="+mn-ea"/>
              <a:cs typeface="+mn-cs"/>
            </a:endParaRPr>
          </a:p>
          <a:p>
            <a:pPr>
              <a:defRPr/>
            </a:pPr>
            <a:r>
              <a:rPr lang="nl-BE" sz="1200" b="0" kern="1200" dirty="0" smtClean="0">
                <a:solidFill>
                  <a:schemeClr val="tx1"/>
                </a:solidFill>
                <a:effectLst/>
                <a:latin typeface="+mn-lt"/>
                <a:ea typeface="+mn-ea"/>
                <a:cs typeface="+mn-cs"/>
              </a:rPr>
              <a:t>GEB </a:t>
            </a:r>
          </a:p>
          <a:p>
            <a:pPr>
              <a:defRPr/>
            </a:pPr>
            <a:r>
              <a:rPr lang="nl-BE" sz="1200" b="0" kern="1200" dirty="0" smtClean="0">
                <a:solidFill>
                  <a:schemeClr val="tx1"/>
                </a:solidFill>
                <a:effectLst/>
                <a:latin typeface="+mn-lt"/>
                <a:ea typeface="+mn-ea"/>
                <a:cs typeface="+mn-cs"/>
              </a:rPr>
              <a:t>De AVG legt het accent op de verplichting van een voorafgaande </a:t>
            </a:r>
            <a:r>
              <a:rPr lang="nl-BE" sz="1200" b="0" kern="1200" dirty="0" err="1" smtClean="0">
                <a:solidFill>
                  <a:schemeClr val="tx1"/>
                </a:solidFill>
                <a:effectLst/>
                <a:latin typeface="+mn-lt"/>
                <a:ea typeface="+mn-ea"/>
                <a:cs typeface="+mn-cs"/>
              </a:rPr>
              <a:t>gegevensbeschermingseffectbeoordeling</a:t>
            </a:r>
            <a:r>
              <a:rPr lang="nl-BE" sz="1200" b="0" kern="1200" dirty="0" smtClean="0">
                <a:solidFill>
                  <a:schemeClr val="tx1"/>
                </a:solidFill>
                <a:effectLst/>
                <a:latin typeface="+mn-lt"/>
                <a:ea typeface="+mn-ea"/>
                <a:cs typeface="+mn-cs"/>
              </a:rPr>
              <a:t> voor bepaalde verwerkingen die beschouwd worden als gevoeliger en op de maatregelen die kunnen worden genomen om deze risico's te verminderen. </a:t>
            </a:r>
          </a:p>
          <a:p>
            <a:pPr>
              <a:defRPr/>
            </a:pPr>
            <a:endParaRPr lang="nl-BE" altLang="nl-BE" sz="1200" b="0" kern="1200" dirty="0" smtClean="0">
              <a:solidFill>
                <a:schemeClr val="tx1"/>
              </a:solidFill>
              <a:effectLst/>
              <a:latin typeface="+mn-lt"/>
              <a:ea typeface="+mn-ea"/>
              <a:cs typeface="+mn-cs"/>
            </a:endParaRPr>
          </a:p>
          <a:p>
            <a:endParaRPr lang="nl-BE" sz="1200" b="0"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Wanneer het waarschijnlijk is dat een bepaalde soort verwerking hoge risico's met zich meebrengt voor de rechten en vrijheden van personen, moet de verwerkingsverantwoordelijke vóór de verwerking het effect beoordelen die de geplande verwerkingsactiviteiten zullen hebben op de bescherming van persoonsgegevens</a:t>
            </a:r>
          </a:p>
          <a:p>
            <a:endParaRPr lang="nl-BE" altLang="nl-BE" sz="1200" b="0" kern="1200" dirty="0" smtClean="0">
              <a:solidFill>
                <a:schemeClr val="tx1"/>
              </a:solidFill>
              <a:effectLst/>
              <a:latin typeface="+mn-lt"/>
              <a:ea typeface="+mn-ea"/>
              <a:cs typeface="+mn-cs"/>
            </a:endParaRPr>
          </a:p>
          <a:p>
            <a:endParaRPr lang="nl-BE" sz="1200" b="0"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bij een grootschalige verwerking van bijzondere categorieën van persoonsgegevens</a:t>
            </a:r>
          </a:p>
          <a:p>
            <a:pPr>
              <a:defRPr/>
            </a:pPr>
            <a:endParaRPr lang="nl-BE" altLang="nl-BE" dirty="0" smtClean="0"/>
          </a:p>
        </p:txBody>
      </p:sp>
      <p:sp>
        <p:nvSpPr>
          <p:cNvPr id="1034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47326B-3F9E-4748-8D38-4FE61284D5BF}" type="slidenum">
              <a:rPr lang="nl-NL" altLang="nl-BE" smtClean="0"/>
              <a:pPr>
                <a:spcBef>
                  <a:spcPct val="0"/>
                </a:spcBef>
              </a:pPr>
              <a:t>50</a:t>
            </a:fld>
            <a:endParaRPr lang="nl-NL" altLang="nl-B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dirty="0" smtClean="0"/>
          </a:p>
        </p:txBody>
      </p:sp>
      <p:sp>
        <p:nvSpPr>
          <p:cNvPr id="1044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F62E6E-7F43-4FA6-A9BB-41209E872321}" type="slidenum">
              <a:rPr lang="nl-NL" altLang="nl-BE" smtClean="0"/>
              <a:pPr>
                <a:spcBef>
                  <a:spcPct val="0"/>
                </a:spcBef>
              </a:pPr>
              <a:t>51</a:t>
            </a:fld>
            <a:endParaRPr lang="nl-NL" altLang="nl-B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075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6B5DDE4-63BB-4B15-94D6-A770E291C1A3}" type="slidenum">
              <a:rPr lang="nl-NL" altLang="nl-BE" smtClean="0"/>
              <a:pPr>
                <a:spcBef>
                  <a:spcPct val="0"/>
                </a:spcBef>
              </a:pPr>
              <a:t>52</a:t>
            </a:fld>
            <a:endParaRPr lang="nl-NL" altLang="nl-B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085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CA968B2-8782-451C-BA34-085C91B4E7FF}" type="slidenum">
              <a:rPr lang="nl-NL" altLang="nl-BE" smtClean="0"/>
              <a:pPr>
                <a:spcBef>
                  <a:spcPct val="0"/>
                </a:spcBef>
              </a:pPr>
              <a:t>53</a:t>
            </a:fld>
            <a:endParaRPr lang="nl-NL" altLang="nl-B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095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AC3D293-BCA3-423E-A41B-8A67040C35B2}" type="slidenum">
              <a:rPr lang="nl-NL" altLang="nl-BE" smtClean="0"/>
              <a:pPr>
                <a:spcBef>
                  <a:spcPct val="0"/>
                </a:spcBef>
              </a:pPr>
              <a:t>54</a:t>
            </a:fld>
            <a:endParaRPr lang="nl-NL" altLang="nl-B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105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F25DE54-2568-4CC2-8464-CAE284F1795B}" type="slidenum">
              <a:rPr lang="nl-NL" altLang="nl-BE" smtClean="0"/>
              <a:pPr>
                <a:spcBef>
                  <a:spcPct val="0"/>
                </a:spcBef>
              </a:pPr>
              <a:t>55</a:t>
            </a:fld>
            <a:endParaRPr lang="nl-NL" alt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DBE220A-1B02-448D-B500-6A52BFCC6877}" type="slidenum">
              <a:rPr lang="nl-BE" smtClean="0"/>
              <a:t>27</a:t>
            </a:fld>
            <a:endParaRPr lang="nl-BE"/>
          </a:p>
        </p:txBody>
      </p:sp>
    </p:spTree>
    <p:extLst>
      <p:ext uri="{BB962C8B-B14F-4D97-AF65-F5344CB8AC3E}">
        <p14:creationId xmlns:p14="http://schemas.microsoft.com/office/powerpoint/2010/main" val="41849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798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7D008AB-F778-44F8-9D98-F12DF45F2548}" type="slidenum">
              <a:rPr lang="nl-NL" altLang="nl-BE" smtClean="0"/>
              <a:pPr>
                <a:spcBef>
                  <a:spcPct val="0"/>
                </a:spcBef>
              </a:pPr>
              <a:t>28</a:t>
            </a:fld>
            <a:endParaRPr lang="nl-NL" altLang="nl-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lvl="1" indent="-342900">
              <a:buClr>
                <a:schemeClr val="accent3"/>
              </a:buClr>
              <a:buFont typeface="Arial" panose="020B0604020202020204" pitchFamily="34" charset="0"/>
              <a:buChar char="•"/>
              <a:defRPr/>
            </a:pPr>
            <a:r>
              <a:rPr lang="nl-BE" sz="3100" dirty="0" smtClean="0">
                <a:solidFill>
                  <a:schemeClr val="tx1"/>
                </a:solidFill>
              </a:rPr>
              <a:t>	‘daden’ en processen kunnen verantwoorden</a:t>
            </a:r>
          </a:p>
          <a:p>
            <a:pPr marL="342900" lvl="1" indent="-342900">
              <a:buClr>
                <a:schemeClr val="accent3"/>
              </a:buClr>
              <a:buFont typeface="Arial" panose="020B0604020202020204" pitchFamily="34" charset="0"/>
              <a:buChar char="•"/>
              <a:defRPr/>
            </a:pPr>
            <a:r>
              <a:rPr lang="nl-BE" sz="3100" dirty="0" smtClean="0">
                <a:solidFill>
                  <a:schemeClr val="tx1"/>
                </a:solidFill>
              </a:rPr>
              <a:t>	bewijzen of verantwoorden hoe die verwerking gebeurt en waarom </a:t>
            </a:r>
          </a:p>
          <a:p>
            <a:pPr marL="342900" lvl="1" indent="-342900">
              <a:buClr>
                <a:schemeClr val="accent3"/>
              </a:buClr>
              <a:buFont typeface="Arial" panose="020B0604020202020204" pitchFamily="34" charset="0"/>
              <a:buChar char="•"/>
              <a:defRPr/>
            </a:pPr>
            <a:endParaRPr lang="nl-BE" sz="3100" dirty="0" smtClean="0">
              <a:solidFill>
                <a:schemeClr val="tx1"/>
              </a:solidFill>
            </a:endParaRPr>
          </a:p>
          <a:p>
            <a:pPr marL="342900" lvl="1" indent="-342900">
              <a:buClr>
                <a:schemeClr val="accent3"/>
              </a:buClr>
              <a:buFont typeface="Arial" panose="020B0604020202020204" pitchFamily="34" charset="0"/>
              <a:buChar char="•"/>
              <a:defRPr/>
            </a:pPr>
            <a:r>
              <a:rPr lang="nl-BE" altLang="nl-BE" sz="1200" dirty="0" smtClean="0">
                <a:solidFill>
                  <a:schemeClr val="tx1"/>
                </a:solidFill>
              </a:rPr>
              <a:t>→ wetgeving naleven + kunnen aantonen (documentatieplicht/bewijslast)</a:t>
            </a:r>
            <a:endParaRPr lang="nl-BE" dirty="0" smtClean="0"/>
          </a:p>
        </p:txBody>
      </p:sp>
      <p:sp>
        <p:nvSpPr>
          <p:cNvPr id="809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CDFDB5B-A703-4D01-B4D8-AC85F1C52AF9}" type="slidenum">
              <a:rPr lang="nl-NL" altLang="nl-BE" smtClean="0"/>
              <a:pPr>
                <a:spcBef>
                  <a:spcPct val="0"/>
                </a:spcBef>
              </a:pPr>
              <a:t>29</a:t>
            </a:fld>
            <a:endParaRPr lang="nl-NL" altLang="nl-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kern="1200" dirty="0" smtClean="0">
                <a:solidFill>
                  <a:schemeClr val="tx1"/>
                </a:solidFill>
                <a:effectLst/>
                <a:latin typeface="+mn-lt"/>
                <a:ea typeface="+mn-ea"/>
                <a:cs typeface="+mn-cs"/>
              </a:rPr>
              <a:t>Een persoonsgegeven is iedere informatie betreffende een persoon die rechtstreeks of onrechtstreeks geïdentificeerd kan worden. Het begrip “persoonsgegeven” is zeer breed. Er wordt geen onderscheid gemaakt tussen vertrouwelijke/publiek toegankelijke en professionele/niet professionele informatie.</a:t>
            </a:r>
          </a:p>
          <a:p>
            <a:r>
              <a:rPr lang="nl-BE" sz="1200" b="0" kern="1200" dirty="0" smtClean="0">
                <a:solidFill>
                  <a:schemeClr val="tx1"/>
                </a:solidFill>
                <a:effectLst/>
                <a:latin typeface="+mn-lt"/>
                <a:ea typeface="+mn-ea"/>
                <a:cs typeface="+mn-cs"/>
              </a:rPr>
              <a:t>Bijvoorbeeld: een gebruikersnaam, een naam, een foto, een nummer van de sociale zekerheid, een intern registratienummer, een nummerplaat, een postadres, een telefoonnummer, locatiegegevens, een online gebruikersnaam (zoals een IP adres), een klankopname, …</a:t>
            </a:r>
          </a:p>
          <a:p>
            <a:r>
              <a:rPr lang="nl-BE" sz="1200" b="0" kern="1200" dirty="0" smtClean="0">
                <a:solidFill>
                  <a:schemeClr val="tx1"/>
                </a:solidFill>
                <a:effectLst/>
                <a:latin typeface="+mn-lt"/>
                <a:ea typeface="+mn-ea"/>
                <a:cs typeface="+mn-cs"/>
              </a:rPr>
              <a:t>Let op, indien het koppelen van verschillende informatie (leeftijd, geslacht, stad, diploma, enz.) of het gebruik van verschillende technische middelen tot één persoon leidt (“</a:t>
            </a:r>
            <a:r>
              <a:rPr lang="nl-BE" sz="1200" b="0" kern="1200" dirty="0" err="1" smtClean="0">
                <a:solidFill>
                  <a:schemeClr val="tx1"/>
                </a:solidFill>
                <a:effectLst/>
                <a:latin typeface="+mn-lt"/>
                <a:ea typeface="+mn-ea"/>
                <a:cs typeface="+mn-cs"/>
              </a:rPr>
              <a:t>singling</a:t>
            </a:r>
            <a:r>
              <a:rPr lang="nl-BE" sz="1200" b="0" kern="1200" dirty="0" smtClean="0">
                <a:solidFill>
                  <a:schemeClr val="tx1"/>
                </a:solidFill>
                <a:effectLst/>
                <a:latin typeface="+mn-lt"/>
                <a:ea typeface="+mn-ea"/>
                <a:cs typeface="+mn-cs"/>
              </a:rPr>
              <a:t> out”), worden de gegevens nog als persoonsgegevens beschouwd. </a:t>
            </a:r>
          </a:p>
          <a:p>
            <a:endParaRPr lang="nl-BE" dirty="0" smtClean="0"/>
          </a:p>
          <a:p>
            <a:endParaRPr lang="nl-BE" dirty="0" smtClean="0"/>
          </a:p>
          <a:p>
            <a:pPr lvl="1">
              <a:buFont typeface="Arial" panose="020B0604020202020204" pitchFamily="34" charset="0"/>
              <a:buChar char="•"/>
            </a:pPr>
            <a:r>
              <a:rPr lang="nl-BE" dirty="0" smtClean="0">
                <a:solidFill>
                  <a:schemeClr val="tx1"/>
                </a:solidFill>
              </a:rPr>
              <a:t>ras of etnische afkomst</a:t>
            </a:r>
          </a:p>
          <a:p>
            <a:pPr lvl="1">
              <a:buFont typeface="Arial" panose="020B0604020202020204" pitchFamily="34" charset="0"/>
              <a:buChar char="•"/>
            </a:pPr>
            <a:r>
              <a:rPr lang="nl-BE" dirty="0" smtClean="0">
                <a:solidFill>
                  <a:schemeClr val="tx1"/>
                </a:solidFill>
              </a:rPr>
              <a:t>politieke opvattingen</a:t>
            </a:r>
          </a:p>
          <a:p>
            <a:pPr lvl="1">
              <a:buFont typeface="Arial" panose="020B0604020202020204" pitchFamily="34" charset="0"/>
              <a:buChar char="•"/>
            </a:pPr>
            <a:r>
              <a:rPr lang="nl-BE" dirty="0" smtClean="0">
                <a:solidFill>
                  <a:schemeClr val="tx1"/>
                </a:solidFill>
              </a:rPr>
              <a:t>religieuze of levensbeschouwelijke overtuigingen</a:t>
            </a:r>
          </a:p>
          <a:p>
            <a:pPr lvl="1">
              <a:buFont typeface="Arial" panose="020B0604020202020204" pitchFamily="34" charset="0"/>
              <a:buChar char="•"/>
            </a:pPr>
            <a:r>
              <a:rPr lang="nl-BE" dirty="0" smtClean="0">
                <a:solidFill>
                  <a:schemeClr val="tx1"/>
                </a:solidFill>
              </a:rPr>
              <a:t>het lidmaatschap van een vakbond blijken </a:t>
            </a:r>
          </a:p>
          <a:p>
            <a:pPr marL="365760" lvl="1" indent="-256032">
              <a:buClr>
                <a:schemeClr val="accent3"/>
              </a:buClr>
              <a:buFont typeface="Georgia"/>
              <a:buChar char="•"/>
            </a:pPr>
            <a:r>
              <a:rPr lang="nl-BE" sz="2800" dirty="0" smtClean="0">
                <a:solidFill>
                  <a:schemeClr val="tx1"/>
                </a:solidFill>
              </a:rPr>
              <a:t>genetische gegevens</a:t>
            </a:r>
          </a:p>
          <a:p>
            <a:r>
              <a:rPr lang="nl-BE" dirty="0" smtClean="0"/>
              <a:t>biometrische gegevens </a:t>
            </a:r>
            <a:r>
              <a:rPr lang="nl-BE" sz="1700" dirty="0" smtClean="0"/>
              <a:t>met het oog op de unieke identificatie van een persoon</a:t>
            </a:r>
          </a:p>
          <a:p>
            <a:r>
              <a:rPr lang="nl-BE" dirty="0" smtClean="0"/>
              <a:t>gegevens over gezondheid</a:t>
            </a:r>
          </a:p>
          <a:p>
            <a:r>
              <a:rPr lang="nl-BE" dirty="0" smtClean="0"/>
              <a:t>gegevens met betrekking tot iemands seksueel gedrag of seksuele gerichtheid </a:t>
            </a:r>
          </a:p>
          <a:p>
            <a:r>
              <a:rPr lang="nl-BE" dirty="0" smtClean="0"/>
              <a:t>Gerechtelijke gegevens</a:t>
            </a:r>
          </a:p>
          <a:p>
            <a:endParaRPr lang="nl-BE" dirty="0"/>
          </a:p>
        </p:txBody>
      </p:sp>
      <p:sp>
        <p:nvSpPr>
          <p:cNvPr id="4" name="Tijdelijke aanduiding voor dianummer 3"/>
          <p:cNvSpPr>
            <a:spLocks noGrp="1"/>
          </p:cNvSpPr>
          <p:nvPr>
            <p:ph type="sldNum" sz="quarter" idx="10"/>
          </p:nvPr>
        </p:nvSpPr>
        <p:spPr/>
        <p:txBody>
          <a:bodyPr/>
          <a:lstStyle/>
          <a:p>
            <a:fld id="{1DBE220A-1B02-448D-B500-6A52BFCC6877}" type="slidenum">
              <a:rPr lang="nl-BE" smtClean="0"/>
              <a:t>30</a:t>
            </a:fld>
            <a:endParaRPr lang="nl-BE"/>
          </a:p>
        </p:txBody>
      </p:sp>
    </p:spTree>
    <p:extLst>
      <p:ext uri="{BB962C8B-B14F-4D97-AF65-F5344CB8AC3E}">
        <p14:creationId xmlns:p14="http://schemas.microsoft.com/office/powerpoint/2010/main" val="302615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sz="1200" b="0" kern="1200" dirty="0" smtClean="0">
                <a:solidFill>
                  <a:schemeClr val="tx1"/>
                </a:solidFill>
                <a:effectLst/>
                <a:latin typeface="+mn-lt"/>
                <a:ea typeface="+mn-ea"/>
                <a:cs typeface="+mn-cs"/>
              </a:rPr>
              <a:t>Dit beginsels</a:t>
            </a:r>
            <a:r>
              <a:rPr lang="nl-BE" sz="1200" b="0" kern="1200" baseline="0" dirty="0" smtClean="0">
                <a:solidFill>
                  <a:schemeClr val="tx1"/>
                </a:solidFill>
                <a:effectLst/>
                <a:latin typeface="+mn-lt"/>
                <a:ea typeface="+mn-ea"/>
                <a:cs typeface="+mn-cs"/>
              </a:rPr>
              <a:t> is </a:t>
            </a:r>
            <a:r>
              <a:rPr lang="nl-BE" sz="1200" b="0" kern="1200" dirty="0" smtClean="0">
                <a:solidFill>
                  <a:schemeClr val="tx1"/>
                </a:solidFill>
                <a:effectLst/>
                <a:latin typeface="+mn-lt"/>
                <a:ea typeface="+mn-ea"/>
                <a:cs typeface="+mn-cs"/>
              </a:rPr>
              <a:t>de basis van meerdere verplichtingen van de verwerkingsverantwoordelijke.</a:t>
            </a:r>
            <a:endParaRPr lang="nl-BE" sz="1200" b="1" i="0" u="none" strike="noStrike" kern="1200" cap="all" dirty="0" smtClean="0">
              <a:solidFill>
                <a:schemeClr val="tx1"/>
              </a:solidFill>
              <a:effectLst/>
              <a:latin typeface="+mn-lt"/>
              <a:ea typeface="+mn-ea"/>
              <a:cs typeface="+mn-cs"/>
              <a:hlinkClick r:id=""/>
            </a:endParaRPr>
          </a:p>
          <a:p>
            <a:r>
              <a:rPr lang="nl-BE" sz="1200" b="1" i="0" u="none" strike="noStrike" kern="1200" cap="all" dirty="0" smtClean="0">
                <a:solidFill>
                  <a:schemeClr val="tx1"/>
                </a:solidFill>
                <a:effectLst/>
                <a:latin typeface="+mn-lt"/>
                <a:ea typeface="+mn-ea"/>
                <a:cs typeface="+mn-cs"/>
                <a:hlinkClick r:id=""/>
              </a:rPr>
              <a:t>De op risico gebaseerde benadering</a:t>
            </a:r>
            <a:endParaRPr lang="nl-BE" sz="1200" b="1" i="0" u="none" strike="noStrike" kern="1200" cap="all" dirty="0" smtClean="0">
              <a:solidFill>
                <a:schemeClr val="tx1"/>
              </a:solidFill>
              <a:effectLst/>
              <a:latin typeface="+mn-lt"/>
              <a:ea typeface="+mn-ea"/>
              <a:cs typeface="+mn-cs"/>
            </a:endParaRPr>
          </a:p>
          <a:p>
            <a:r>
              <a:rPr lang="nl-BE" sz="1200" b="1" i="0" u="none" strike="noStrike" kern="1200" cap="all" dirty="0" smtClean="0">
                <a:solidFill>
                  <a:schemeClr val="tx1"/>
                </a:solidFill>
                <a:effectLst/>
                <a:latin typeface="+mn-lt"/>
                <a:ea typeface="+mn-ea"/>
                <a:cs typeface="+mn-cs"/>
                <a:hlinkClick r:id="rId3"/>
              </a:rPr>
              <a:t>Gegevensbescherming van bij het ontwerp en door standaardinstellingen</a:t>
            </a:r>
            <a:endParaRPr lang="nl-BE" sz="1200" b="1" i="0" u="none" strike="noStrike" kern="1200" cap="all" dirty="0" smtClean="0">
              <a:solidFill>
                <a:schemeClr val="tx1"/>
              </a:solidFill>
              <a:effectLst/>
              <a:latin typeface="+mn-lt"/>
              <a:ea typeface="+mn-ea"/>
              <a:cs typeface="+mn-cs"/>
            </a:endParaRPr>
          </a:p>
          <a:p>
            <a:r>
              <a:rPr lang="nl-BE" sz="1200" b="1" i="0" u="none" strike="noStrike" kern="1200" cap="all" dirty="0" smtClean="0">
                <a:solidFill>
                  <a:schemeClr val="tx1"/>
                </a:solidFill>
                <a:effectLst/>
                <a:latin typeface="+mn-lt"/>
                <a:ea typeface="+mn-ea"/>
                <a:cs typeface="+mn-cs"/>
                <a:hlinkClick r:id="rId4"/>
              </a:rPr>
              <a:t>De vertegenwoordiger</a:t>
            </a:r>
            <a:endParaRPr lang="nl-BE" sz="1200" b="1" i="0" u="none" strike="noStrike" kern="1200" cap="all" dirty="0" smtClean="0">
              <a:solidFill>
                <a:schemeClr val="tx1"/>
              </a:solidFill>
              <a:effectLst/>
              <a:latin typeface="+mn-lt"/>
              <a:ea typeface="+mn-ea"/>
              <a:cs typeface="+mn-cs"/>
            </a:endParaRPr>
          </a:p>
          <a:p>
            <a:r>
              <a:rPr lang="nl-BE" sz="1200" b="1" i="0" u="none" strike="noStrike" kern="1200" cap="all" dirty="0" smtClean="0">
                <a:solidFill>
                  <a:schemeClr val="tx1"/>
                </a:solidFill>
                <a:effectLst/>
                <a:latin typeface="+mn-lt"/>
                <a:ea typeface="+mn-ea"/>
                <a:cs typeface="+mn-cs"/>
                <a:hlinkClick r:id="rId5"/>
              </a:rPr>
              <a:t>Effectbeoordeling</a:t>
            </a:r>
            <a:endParaRPr lang="nl-BE" sz="1200" b="1" i="0" u="none" strike="noStrike" kern="1200" cap="all" dirty="0" smtClean="0">
              <a:solidFill>
                <a:schemeClr val="tx1"/>
              </a:solidFill>
              <a:effectLst/>
              <a:latin typeface="+mn-lt"/>
              <a:ea typeface="+mn-ea"/>
              <a:cs typeface="+mn-cs"/>
            </a:endParaRPr>
          </a:p>
          <a:p>
            <a:r>
              <a:rPr lang="nl-BE" sz="1200" b="1" i="0" u="none" strike="noStrike" kern="1200" cap="all" dirty="0" smtClean="0">
                <a:solidFill>
                  <a:schemeClr val="tx1"/>
                </a:solidFill>
                <a:effectLst/>
                <a:latin typeface="+mn-lt"/>
                <a:ea typeface="+mn-ea"/>
                <a:cs typeface="+mn-cs"/>
                <a:hlinkClick r:id="rId6"/>
              </a:rPr>
              <a:t>Het register van de verwerkingsactiviteiten</a:t>
            </a:r>
            <a:endParaRPr lang="nl-BE" sz="1200" b="1" i="0" u="none" strike="noStrike" kern="1200" cap="all" dirty="0" smtClean="0">
              <a:solidFill>
                <a:schemeClr val="tx1"/>
              </a:solidFill>
              <a:effectLst/>
              <a:latin typeface="+mn-lt"/>
              <a:ea typeface="+mn-ea"/>
              <a:cs typeface="+mn-cs"/>
            </a:endParaRPr>
          </a:p>
          <a:p>
            <a:r>
              <a:rPr lang="nl-BE" sz="1200" b="1" i="0" u="none" strike="noStrike" kern="1200" cap="all" dirty="0" smtClean="0">
                <a:solidFill>
                  <a:schemeClr val="tx1"/>
                </a:solidFill>
                <a:effectLst/>
                <a:latin typeface="+mn-lt"/>
                <a:ea typeface="+mn-ea"/>
                <a:cs typeface="+mn-cs"/>
                <a:hlinkClick r:id="rId7"/>
              </a:rPr>
              <a:t>Contractuele regeling tussen de verwerkingsverantwoordelijke en de verwerker</a:t>
            </a:r>
            <a:endParaRPr lang="nl-BE" sz="1200" b="0" kern="1200" dirty="0" smtClean="0">
              <a:solidFill>
                <a:schemeClr val="tx1"/>
              </a:solidFill>
              <a:effectLst/>
              <a:latin typeface="+mn-lt"/>
              <a:ea typeface="+mn-ea"/>
              <a:cs typeface="+mn-cs"/>
            </a:endParaRPr>
          </a:p>
          <a:p>
            <a:pPr>
              <a:defRPr/>
            </a:pPr>
            <a:endParaRPr lang="nl-BE" altLang="nl-BE" dirty="0" smtClean="0"/>
          </a:p>
          <a:p>
            <a:pPr>
              <a:defRPr/>
            </a:pPr>
            <a:endParaRPr lang="nl-BE" altLang="nl-BE" dirty="0" smtClean="0"/>
          </a:p>
          <a:p>
            <a:pPr>
              <a:defRPr/>
            </a:pPr>
            <a:r>
              <a:rPr lang="nl-BE" altLang="nl-BE" dirty="0" smtClean="0"/>
              <a:t>Eerder administratieve</a:t>
            </a:r>
          </a:p>
          <a:p>
            <a:pPr marL="171450" indent="-171450">
              <a:buFont typeface="Arial" panose="020B0604020202020204" pitchFamily="34" charset="0"/>
              <a:buChar char="•"/>
              <a:defRPr/>
            </a:pPr>
            <a:r>
              <a:rPr lang="nl-BE" altLang="nl-BE" dirty="0" smtClean="0"/>
              <a:t>Register</a:t>
            </a:r>
          </a:p>
          <a:p>
            <a:pPr marL="171450" indent="-171450">
              <a:buFont typeface="Arial" panose="020B0604020202020204" pitchFamily="34" charset="0"/>
              <a:buChar char="•"/>
              <a:defRPr/>
            </a:pPr>
            <a:r>
              <a:rPr lang="nl-BE" altLang="nl-BE" dirty="0" smtClean="0"/>
              <a:t>PIA</a:t>
            </a:r>
          </a:p>
          <a:p>
            <a:pPr marL="171450" indent="-171450">
              <a:buFont typeface="Arial" panose="020B0604020202020204" pitchFamily="34" charset="0"/>
              <a:buChar char="•"/>
              <a:defRPr/>
            </a:pPr>
            <a:r>
              <a:rPr lang="nl-BE" altLang="nl-BE" dirty="0" smtClean="0"/>
              <a:t>Voorafgaande raadpleging</a:t>
            </a:r>
          </a:p>
          <a:p>
            <a:pPr>
              <a:defRPr/>
            </a:pPr>
            <a:endParaRPr lang="nl-BE" altLang="nl-BE" dirty="0" smtClean="0"/>
          </a:p>
          <a:p>
            <a:pPr>
              <a:defRPr/>
            </a:pPr>
            <a:r>
              <a:rPr lang="nl-BE" altLang="nl-BE" dirty="0" smtClean="0"/>
              <a:t>Eerder technische </a:t>
            </a:r>
          </a:p>
          <a:p>
            <a:pPr marL="171450" indent="-171450">
              <a:buFont typeface="Arial" panose="020B0604020202020204" pitchFamily="34" charset="0"/>
              <a:buChar char="•"/>
              <a:defRPr/>
            </a:pPr>
            <a:r>
              <a:rPr lang="nl-BE" altLang="nl-BE" dirty="0" err="1" smtClean="0"/>
              <a:t>By</a:t>
            </a:r>
            <a:r>
              <a:rPr lang="nl-BE" altLang="nl-BE" dirty="0" smtClean="0"/>
              <a:t> design en default</a:t>
            </a:r>
          </a:p>
          <a:p>
            <a:pPr marL="171450" indent="-171450">
              <a:buFont typeface="Arial" panose="020B0604020202020204" pitchFamily="34" charset="0"/>
              <a:buChar char="•"/>
              <a:defRPr/>
            </a:pPr>
            <a:r>
              <a:rPr lang="nl-BE" altLang="nl-BE" dirty="0" smtClean="0"/>
              <a:t>Beveiligingsmaatregelen</a:t>
            </a:r>
          </a:p>
          <a:p>
            <a:pPr marL="171450" indent="-171450">
              <a:buFont typeface="Arial" panose="020B0604020202020204" pitchFamily="34" charset="0"/>
              <a:buChar char="•"/>
              <a:defRPr/>
            </a:pPr>
            <a:r>
              <a:rPr lang="nl-BE" altLang="nl-BE" dirty="0" smtClean="0"/>
              <a:t>Melden inbreuken</a:t>
            </a:r>
          </a:p>
          <a:p>
            <a:pPr>
              <a:defRPr/>
            </a:pPr>
            <a:endParaRPr lang="nl-BE" altLang="nl-BE" dirty="0" smtClean="0"/>
          </a:p>
          <a:p>
            <a:pPr>
              <a:defRPr/>
            </a:pPr>
            <a:r>
              <a:rPr lang="nl-BE" altLang="nl-BE" dirty="0" smtClean="0"/>
              <a:t>Organisatorische</a:t>
            </a:r>
          </a:p>
          <a:p>
            <a:pPr marL="171450" indent="-171450">
              <a:buFont typeface="Arial" panose="020B0604020202020204" pitchFamily="34" charset="0"/>
              <a:buChar char="•"/>
              <a:defRPr/>
            </a:pPr>
            <a:r>
              <a:rPr lang="nl-BE" altLang="nl-BE" dirty="0" smtClean="0"/>
              <a:t>Keuze verwerker (die de juiste garanties biedt) en verwerkersovereenkomst</a:t>
            </a:r>
          </a:p>
          <a:p>
            <a:pPr marL="171450" indent="-171450">
              <a:buFont typeface="Arial" panose="020B0604020202020204" pitchFamily="34" charset="0"/>
              <a:buChar char="•"/>
              <a:defRPr/>
            </a:pPr>
            <a:r>
              <a:rPr lang="nl-BE" altLang="nl-BE" dirty="0" smtClean="0"/>
              <a:t>Aanstelling DPO</a:t>
            </a:r>
          </a:p>
          <a:p>
            <a:pPr>
              <a:defRPr/>
            </a:pPr>
            <a:endParaRPr lang="nl-BE" altLang="nl-BE" dirty="0" smtClean="0"/>
          </a:p>
        </p:txBody>
      </p:sp>
      <p:sp>
        <p:nvSpPr>
          <p:cNvPr id="962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B0C53BB-FFD3-4908-9772-2E521B0E3701}" type="slidenum">
              <a:rPr lang="nl-NL" altLang="nl-BE" smtClean="0"/>
              <a:pPr>
                <a:spcBef>
                  <a:spcPct val="0"/>
                </a:spcBef>
              </a:pPr>
              <a:t>31</a:t>
            </a:fld>
            <a:endParaRPr lang="nl-NL" altLang="nl-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dirty="0" smtClean="0"/>
          </a:p>
        </p:txBody>
      </p:sp>
      <p:sp>
        <p:nvSpPr>
          <p:cNvPr id="819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765005F-9C3B-46CD-B123-7F892C37BE3D}" type="slidenum">
              <a:rPr lang="nl-NL" altLang="nl-BE" smtClean="0"/>
              <a:pPr>
                <a:spcBef>
                  <a:spcPct val="0"/>
                </a:spcBef>
              </a:pPr>
              <a:t>33</a:t>
            </a:fld>
            <a:endParaRPr lang="nl-NL" altLang="nl-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nl-BE" altLang="nl-BE" dirty="0" smtClean="0"/>
          </a:p>
          <a:p>
            <a:pPr>
              <a:defRPr/>
            </a:pPr>
            <a:r>
              <a:rPr lang="nl-BE" altLang="nl-BE" dirty="0" smtClean="0"/>
              <a:t>Rechtmatig: verwerking kan enkel mits één van volgende 6 grondslagen:</a:t>
            </a:r>
          </a:p>
          <a:p>
            <a:pPr marL="171450" indent="-171450">
              <a:buFont typeface="Arial" panose="020B0604020202020204" pitchFamily="34" charset="0"/>
              <a:buChar char="•"/>
              <a:defRPr/>
            </a:pPr>
            <a:r>
              <a:rPr lang="nl-BE" altLang="nl-BE" dirty="0" smtClean="0"/>
              <a:t>Toestemming</a:t>
            </a:r>
          </a:p>
          <a:p>
            <a:pPr marL="171450" indent="-171450">
              <a:buFont typeface="Arial" panose="020B0604020202020204" pitchFamily="34" charset="0"/>
              <a:buChar char="•"/>
              <a:defRPr/>
            </a:pPr>
            <a:r>
              <a:rPr lang="nl-BE" altLang="nl-BE" dirty="0" smtClean="0"/>
              <a:t>Uitvoeren overeenkomst (om het contract te laten werken, moet je bepaalde gegevens doorgeven)</a:t>
            </a:r>
          </a:p>
          <a:p>
            <a:pPr marL="171450" indent="-171450">
              <a:buFont typeface="Arial" panose="020B0604020202020204" pitchFamily="34" charset="0"/>
              <a:buChar char="•"/>
              <a:defRPr/>
            </a:pPr>
            <a:r>
              <a:rPr lang="nl-BE" altLang="nl-BE" dirty="0" smtClean="0"/>
              <a:t>Naleven van een wettelijke verplichting (wet zegt uitdrukkelijk dat je die gegevens moet verwerken)</a:t>
            </a:r>
          </a:p>
          <a:p>
            <a:pPr marL="171450" indent="-171450">
              <a:buFont typeface="Arial" panose="020B0604020202020204" pitchFamily="34" charset="0"/>
              <a:buChar char="•"/>
              <a:defRPr/>
            </a:pPr>
            <a:r>
              <a:rPr lang="nl-BE" altLang="nl-BE" dirty="0" smtClean="0"/>
              <a:t>Vrijwaren het vitaal belang van de betrokkene of van een andere persoon, (vb. bij een ongeval moet geen toestemming gevraagd worden om je bloedgroep op te zoeken)</a:t>
            </a:r>
          </a:p>
          <a:p>
            <a:pPr marL="171450" indent="-171450">
              <a:buFont typeface="Arial" panose="020B0604020202020204" pitchFamily="34" charset="0"/>
              <a:buChar char="•"/>
              <a:defRPr/>
            </a:pPr>
            <a:r>
              <a:rPr lang="nl-BE" altLang="nl-BE" dirty="0" smtClean="0"/>
              <a:t>een opdracht van algemeen belang of een taak in het kader van de uitoefening van het openbaar gezag dat aan de verwerkingsverantwoordelijke is opgedragen: wet zegt op zich niet uitdrukkelijk dat je bepaalde persoonsgegevens moet verwerken, maar je gaat persoonsgegevens verzamelen om je taak uit te voeren. Je zal hier moeten verwijzen naar de wet waarin die taak opgenomen is</a:t>
            </a:r>
          </a:p>
          <a:p>
            <a:pPr marL="171450" indent="-171450">
              <a:buFont typeface="Arial" panose="020B0604020202020204" pitchFamily="34" charset="0"/>
              <a:buChar char="•"/>
              <a:defRPr/>
            </a:pPr>
            <a:r>
              <a:rPr lang="nl-BE" altLang="nl-BE" dirty="0" smtClean="0"/>
              <a:t>het gerechtvaardigde belang van de verwerkingsverantwoordelijke (afweging van de belangen verantwoordelijke en betrokkene, want belangen van de betrokkene mogen niet zwaarder wegen) Vb. subsidies verlenen; hieruit worden beleidsstatistieken getrokken (is eigenlijk een verwerking van persoonsgegevens want je vertrekt van persoonsgegevens). Enkel mogelijk voor verwerkingen die niets te maken hebben met publiekrechtelijke taken</a:t>
            </a:r>
          </a:p>
          <a:p>
            <a:pPr>
              <a:defRPr/>
            </a:pPr>
            <a:endParaRPr lang="nl-BE" altLang="nl-BE" dirty="0" smtClean="0"/>
          </a:p>
          <a:p>
            <a:pPr>
              <a:defRPr/>
            </a:pPr>
            <a:endParaRPr lang="nl-BE" altLang="nl-BE" dirty="0" smtClean="0"/>
          </a:p>
          <a:p>
            <a:pPr>
              <a:defRPr/>
            </a:pPr>
            <a:r>
              <a:rPr lang="nl-BE" sz="1200" b="0" i="1" kern="1200" dirty="0" smtClean="0">
                <a:solidFill>
                  <a:schemeClr val="tx1"/>
                </a:solidFill>
                <a:effectLst/>
                <a:latin typeface="+mn-lt"/>
                <a:ea typeface="+mn-ea"/>
                <a:cs typeface="+mn-cs"/>
              </a:rPr>
              <a:t>De betrokkene moet dus een actieve handeling verrichten. Een impliciete toestemming is niet langer toegelaten.</a:t>
            </a:r>
          </a:p>
          <a:p>
            <a:r>
              <a:rPr lang="nl-BE" sz="1200" b="0" kern="1200" dirty="0" smtClean="0">
                <a:solidFill>
                  <a:schemeClr val="tx1"/>
                </a:solidFill>
                <a:effectLst/>
                <a:latin typeface="+mn-lt"/>
                <a:ea typeface="+mn-ea"/>
                <a:cs typeface="+mn-cs"/>
              </a:rPr>
              <a:t>een duidelijke actie houdt in dat:</a:t>
            </a:r>
          </a:p>
          <a:p>
            <a:r>
              <a:rPr lang="nl-BE" sz="1200" b="0" kern="1200" dirty="0" smtClean="0">
                <a:solidFill>
                  <a:schemeClr val="tx1"/>
                </a:solidFill>
                <a:effectLst/>
                <a:latin typeface="+mn-lt"/>
                <a:ea typeface="+mn-ea"/>
                <a:cs typeface="+mn-cs"/>
              </a:rPr>
              <a:t>ze aantoonbaar is. De verwerkingsverantwoordelijke moet kunnen aantonen dat de betrokkene toestemming heeft gegeven voor de verwerking.</a:t>
            </a:r>
          </a:p>
          <a:p>
            <a:r>
              <a:rPr lang="nl-BE" sz="1200" b="0" kern="1200" dirty="0" smtClean="0">
                <a:solidFill>
                  <a:schemeClr val="tx1"/>
                </a:solidFill>
                <a:effectLst/>
                <a:latin typeface="+mn-lt"/>
                <a:ea typeface="+mn-ea"/>
                <a:cs typeface="+mn-cs"/>
              </a:rPr>
              <a:t>De toestemming moet even gemakkelijk kunnen worden ingetrokken als ze werd gegeven. Noteer wel dat deze herroeping van de initiële toestemming geen invloed heeft op de rechtmatigheid van de verwerking die werd verricht op grond van de toestemming alvorens deze werd ingetrokken. De intrekking van de toestemming geldt dus enkel voor de toekomst.</a:t>
            </a:r>
          </a:p>
          <a:p>
            <a:r>
              <a:rPr lang="nl-BE" sz="1200" b="0" kern="1200" dirty="0" smtClean="0">
                <a:solidFill>
                  <a:schemeClr val="tx1"/>
                </a:solidFill>
                <a:effectLst/>
                <a:latin typeface="+mn-lt"/>
                <a:ea typeface="+mn-ea"/>
                <a:cs typeface="+mn-cs"/>
              </a:rPr>
              <a:t>De betrokken moet duidelijk ingelicht worden over de mogelijkheid van intrekking.</a:t>
            </a:r>
          </a:p>
          <a:p>
            <a:endParaRPr lang="nl-BE" sz="1200" b="0" kern="1200" dirty="0" smtClean="0">
              <a:solidFill>
                <a:schemeClr val="tx1"/>
              </a:solidFill>
              <a:effectLst/>
              <a:latin typeface="+mn-lt"/>
              <a:ea typeface="+mn-ea"/>
              <a:cs typeface="+mn-cs"/>
            </a:endParaRPr>
          </a:p>
          <a:p>
            <a:r>
              <a:rPr lang="nl-BE" sz="1200" b="0" kern="1200" dirty="0" smtClean="0">
                <a:solidFill>
                  <a:schemeClr val="tx1"/>
                </a:solidFill>
                <a:effectLst/>
                <a:latin typeface="+mn-lt"/>
                <a:ea typeface="+mn-ea"/>
                <a:cs typeface="+mn-cs"/>
              </a:rPr>
              <a:t>de toestemming niet worden geacht vrijelijk te zijn verleend als de betrokkene geen echte of vrije keuze heeft of zijn toestemming niet kan weigeren of intrekken zonder nadelige gevolgen</a:t>
            </a:r>
          </a:p>
          <a:p>
            <a:pPr>
              <a:defRPr/>
            </a:pPr>
            <a:endParaRPr lang="nl-BE" altLang="nl-BE" dirty="0" smtClean="0"/>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762C012-63F0-42BB-AEB7-0634ED644B25}" type="slidenum">
              <a:rPr lang="nl-NL" altLang="nl-BE" smtClean="0"/>
              <a:pPr>
                <a:spcBef>
                  <a:spcPct val="0"/>
                </a:spcBef>
              </a:pPr>
              <a:t>34</a:t>
            </a:fld>
            <a:endParaRPr lang="nl-NL" altLang="nl-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3" name="Rechthoe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hoe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hoe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hoe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hoe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fgeronde rechthoe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fgeronde rechthoe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hoe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a:xfrm>
            <a:off x="6705600" y="4206240"/>
            <a:ext cx="960120" cy="457200"/>
          </a:xfrm>
        </p:spPr>
        <p:txBody>
          <a:bodyPr/>
          <a:lstStyle/>
          <a:p>
            <a:fld id="{744F5D7E-3620-4E7F-92C2-E19E07E548E8}" type="datetime1">
              <a:rPr lang="nl-BE" smtClean="0"/>
              <a:t>26/10/2017</a:t>
            </a:fld>
            <a:endParaRPr lang="nl-BE"/>
          </a:p>
        </p:txBody>
      </p:sp>
      <p:sp>
        <p:nvSpPr>
          <p:cNvPr id="17" name="Tijdelijke aanduiding voor voettekst 16"/>
          <p:cNvSpPr>
            <a:spLocks noGrp="1"/>
          </p:cNvSpPr>
          <p:nvPr>
            <p:ph type="ftr" sz="quarter" idx="11"/>
          </p:nvPr>
        </p:nvSpPr>
        <p:spPr>
          <a:xfrm>
            <a:off x="5410200" y="4205288"/>
            <a:ext cx="1295400" cy="457200"/>
          </a:xfrm>
        </p:spPr>
        <p:txBody>
          <a:bodyPr/>
          <a:lstStyle/>
          <a:p>
            <a:r>
              <a:rPr lang="nl-BE" smtClean="0"/>
              <a:t>ISCinternettensamenwerkingscel</a:t>
            </a:r>
            <a:endParaRPr lang="nl-BE"/>
          </a:p>
        </p:txBody>
      </p:sp>
      <p:sp>
        <p:nvSpPr>
          <p:cNvPr id="29" name="Tijdelijke aanduiding voor dianumm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9E915C4-BF8A-4B5E-B952-61BFBEE2103A}"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F2C39BC-76A5-4F1F-B572-46E368680718}" type="datetime1">
              <a:rPr lang="nl-BE" smtClean="0"/>
              <a:t>26/10/2017</a:t>
            </a:fld>
            <a:endParaRPr lang="nl-BE"/>
          </a:p>
        </p:txBody>
      </p:sp>
      <p:sp>
        <p:nvSpPr>
          <p:cNvPr id="5" name="Tijdelijke aanduiding voor voettekst 4"/>
          <p:cNvSpPr>
            <a:spLocks noGrp="1"/>
          </p:cNvSpPr>
          <p:nvPr>
            <p:ph type="ftr" sz="quarter" idx="11"/>
          </p:nvPr>
        </p:nvSpPr>
        <p:spPr/>
        <p:txBody>
          <a:bodyPr/>
          <a:lstStyle/>
          <a:p>
            <a:r>
              <a:rPr lang="nl-BE" smtClean="0"/>
              <a:t>ISCinternettensamenwerkingscel</a:t>
            </a:r>
            <a:endParaRPr lang="nl-BE"/>
          </a:p>
        </p:txBody>
      </p:sp>
      <p:sp>
        <p:nvSpPr>
          <p:cNvPr id="6" name="Tijdelijke aanduiding voor dianummer 5"/>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1143000"/>
            <a:ext cx="1905000" cy="5486400"/>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143000"/>
            <a:ext cx="6248400" cy="5486400"/>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BF6CA62-9A13-4900-8D0E-1B4A2BEDC119}" type="datetime1">
              <a:rPr lang="nl-BE" smtClean="0"/>
              <a:t>26/10/2017</a:t>
            </a:fld>
            <a:endParaRPr lang="nl-BE"/>
          </a:p>
        </p:txBody>
      </p:sp>
      <p:sp>
        <p:nvSpPr>
          <p:cNvPr id="5" name="Tijdelijke aanduiding voor voettekst 4"/>
          <p:cNvSpPr>
            <a:spLocks noGrp="1"/>
          </p:cNvSpPr>
          <p:nvPr>
            <p:ph type="ftr" sz="quarter" idx="11"/>
          </p:nvPr>
        </p:nvSpPr>
        <p:spPr/>
        <p:txBody>
          <a:bodyPr/>
          <a:lstStyle/>
          <a:p>
            <a:r>
              <a:rPr lang="nl-BE" smtClean="0"/>
              <a:t>ISCinternettensamenwerkingscel</a:t>
            </a:r>
            <a:endParaRPr lang="nl-BE"/>
          </a:p>
        </p:txBody>
      </p:sp>
      <p:sp>
        <p:nvSpPr>
          <p:cNvPr id="6" name="Tijdelijke aanduiding voor dianummer 5"/>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EC2B216-9453-4F3E-B968-20C05A247629}" type="datetime1">
              <a:rPr lang="nl-BE" smtClean="0"/>
              <a:t>26/10/2017</a:t>
            </a:fld>
            <a:endParaRPr lang="nl-BE"/>
          </a:p>
        </p:txBody>
      </p:sp>
      <p:sp>
        <p:nvSpPr>
          <p:cNvPr id="5" name="Tijdelijke aanduiding voor voettekst 4"/>
          <p:cNvSpPr>
            <a:spLocks noGrp="1"/>
          </p:cNvSpPr>
          <p:nvPr>
            <p:ph type="ftr" sz="quarter" idx="11"/>
          </p:nvPr>
        </p:nvSpPr>
        <p:spPr/>
        <p:txBody>
          <a:bodyPr/>
          <a:lstStyle/>
          <a:p>
            <a:r>
              <a:rPr lang="nl-BE" smtClean="0"/>
              <a:t>ISCinternettensamenwerkingscel</a:t>
            </a:r>
            <a:endParaRPr lang="nl-BE"/>
          </a:p>
        </p:txBody>
      </p:sp>
      <p:sp>
        <p:nvSpPr>
          <p:cNvPr id="6" name="Tijdelijke aanduiding voor dianummer 5"/>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E718CB73-83E8-4D26-B821-453AF02455E2}" type="datetime1">
              <a:rPr lang="nl-BE" smtClean="0"/>
              <a:t>26/10/2017</a:t>
            </a:fld>
            <a:endParaRPr lang="nl-BE"/>
          </a:p>
        </p:txBody>
      </p:sp>
      <p:sp>
        <p:nvSpPr>
          <p:cNvPr id="5" name="Tijdelijke aanduiding voor voettekst 4"/>
          <p:cNvSpPr>
            <a:spLocks noGrp="1"/>
          </p:cNvSpPr>
          <p:nvPr>
            <p:ph type="ftr" sz="quarter" idx="11"/>
          </p:nvPr>
        </p:nvSpPr>
        <p:spPr/>
        <p:txBody>
          <a:bodyPr/>
          <a:lstStyle/>
          <a:p>
            <a:r>
              <a:rPr lang="nl-BE" smtClean="0"/>
              <a:t>ISCinternettensamenwerkingscel</a:t>
            </a:r>
            <a:endParaRPr lang="nl-BE"/>
          </a:p>
        </p:txBody>
      </p:sp>
      <p:sp>
        <p:nvSpPr>
          <p:cNvPr id="6" name="Tijdelijke aanduiding voor dianummer 5"/>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3CA7EB82-2E66-477F-A2CE-9C43F7FA6CAC}" type="datetime1">
              <a:rPr lang="nl-BE" smtClean="0"/>
              <a:t>26/10/2017</a:t>
            </a:fld>
            <a:endParaRPr lang="nl-BE"/>
          </a:p>
        </p:txBody>
      </p:sp>
      <p:sp>
        <p:nvSpPr>
          <p:cNvPr id="6" name="Tijdelijke aanduiding voor voettekst 5"/>
          <p:cNvSpPr>
            <a:spLocks noGrp="1"/>
          </p:cNvSpPr>
          <p:nvPr>
            <p:ph type="ftr" sz="quarter" idx="11"/>
          </p:nvPr>
        </p:nvSpPr>
        <p:spPr/>
        <p:txBody>
          <a:bodyPr/>
          <a:lstStyle/>
          <a:p>
            <a:r>
              <a:rPr lang="nl-BE" smtClean="0"/>
              <a:t>ISCinternettensamenwerkingscel</a:t>
            </a:r>
            <a:endParaRPr lang="nl-BE"/>
          </a:p>
        </p:txBody>
      </p:sp>
      <p:sp>
        <p:nvSpPr>
          <p:cNvPr id="7" name="Tijdelijke aanduiding voor dianummer 6"/>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datum 25"/>
          <p:cNvSpPr>
            <a:spLocks noGrp="1"/>
          </p:cNvSpPr>
          <p:nvPr>
            <p:ph type="dt" sz="half" idx="10"/>
          </p:nvPr>
        </p:nvSpPr>
        <p:spPr/>
        <p:txBody>
          <a:bodyPr rtlCol="0"/>
          <a:lstStyle/>
          <a:p>
            <a:fld id="{8C5EB16A-9463-4533-8813-1B68E5C5CC6E}" type="datetime1">
              <a:rPr lang="nl-BE" smtClean="0"/>
              <a:t>26/10/2017</a:t>
            </a:fld>
            <a:endParaRPr lang="nl-BE"/>
          </a:p>
        </p:txBody>
      </p:sp>
      <p:sp>
        <p:nvSpPr>
          <p:cNvPr id="27" name="Tijdelijke aanduiding voor dianummer 26"/>
          <p:cNvSpPr>
            <a:spLocks noGrp="1"/>
          </p:cNvSpPr>
          <p:nvPr>
            <p:ph type="sldNum" sz="quarter" idx="11"/>
          </p:nvPr>
        </p:nvSpPr>
        <p:spPr/>
        <p:txBody>
          <a:bodyPr rtlCol="0"/>
          <a:lstStyle/>
          <a:p>
            <a:fld id="{F9E915C4-BF8A-4B5E-B952-61BFBEE2103A}" type="slidenum">
              <a:rPr lang="nl-BE" smtClean="0"/>
              <a:t>‹nr.›</a:t>
            </a:fld>
            <a:endParaRPr lang="nl-BE"/>
          </a:p>
        </p:txBody>
      </p:sp>
      <p:sp>
        <p:nvSpPr>
          <p:cNvPr id="28" name="Tijdelijke aanduiding voor voettekst 27"/>
          <p:cNvSpPr>
            <a:spLocks noGrp="1"/>
          </p:cNvSpPr>
          <p:nvPr>
            <p:ph type="ftr" sz="quarter" idx="12"/>
          </p:nvPr>
        </p:nvSpPr>
        <p:spPr/>
        <p:txBody>
          <a:bodyPr rtlCol="0"/>
          <a:lstStyle/>
          <a:p>
            <a:r>
              <a:rPr lang="nl-BE" smtClean="0"/>
              <a:t>ISCinternettensamenwerkingscel</a:t>
            </a:r>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a:xfrm>
            <a:off x="6583680" y="612648"/>
            <a:ext cx="957264" cy="457200"/>
          </a:xfrm>
        </p:spPr>
        <p:txBody>
          <a:bodyPr/>
          <a:lstStyle/>
          <a:p>
            <a:fld id="{896EB461-D438-4AC7-8639-0F6892D2A809}" type="datetime1">
              <a:rPr lang="nl-BE" smtClean="0"/>
              <a:t>26/10/2017</a:t>
            </a:fld>
            <a:endParaRPr lang="nl-BE"/>
          </a:p>
        </p:txBody>
      </p:sp>
      <p:sp>
        <p:nvSpPr>
          <p:cNvPr id="4" name="Tijdelijke aanduiding voor voettekst 3"/>
          <p:cNvSpPr>
            <a:spLocks noGrp="1"/>
          </p:cNvSpPr>
          <p:nvPr>
            <p:ph type="ftr" sz="quarter" idx="11"/>
          </p:nvPr>
        </p:nvSpPr>
        <p:spPr>
          <a:xfrm>
            <a:off x="5257800" y="612648"/>
            <a:ext cx="1325880" cy="457200"/>
          </a:xfrm>
        </p:spPr>
        <p:txBody>
          <a:bodyPr/>
          <a:lstStyle/>
          <a:p>
            <a:r>
              <a:rPr lang="nl-BE" smtClean="0"/>
              <a:t>ISCinternettensamenwerkingscel</a:t>
            </a:r>
            <a:endParaRPr lang="nl-BE"/>
          </a:p>
        </p:txBody>
      </p:sp>
      <p:sp>
        <p:nvSpPr>
          <p:cNvPr id="5" name="Tijdelijke aanduiding voor dianummer 4"/>
          <p:cNvSpPr>
            <a:spLocks noGrp="1"/>
          </p:cNvSpPr>
          <p:nvPr>
            <p:ph type="sldNum" sz="quarter" idx="12"/>
          </p:nvPr>
        </p:nvSpPr>
        <p:spPr>
          <a:xfrm>
            <a:off x="8174736" y="2272"/>
            <a:ext cx="762000" cy="365760"/>
          </a:xfrm>
        </p:spPr>
        <p:txBody>
          <a:bodyPr/>
          <a:lstStyle/>
          <a:p>
            <a:fld id="{F9E915C4-BF8A-4B5E-B952-61BFBEE2103A}"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94E0677-CD73-42BF-8F42-1E7031ADFCAD}" type="datetime1">
              <a:rPr lang="nl-BE" smtClean="0"/>
              <a:t>26/10/2017</a:t>
            </a:fld>
            <a:endParaRPr lang="nl-BE"/>
          </a:p>
        </p:txBody>
      </p:sp>
      <p:sp>
        <p:nvSpPr>
          <p:cNvPr id="3" name="Tijdelijke aanduiding voor voettekst 2"/>
          <p:cNvSpPr>
            <a:spLocks noGrp="1"/>
          </p:cNvSpPr>
          <p:nvPr>
            <p:ph type="ftr" sz="quarter" idx="11"/>
          </p:nvPr>
        </p:nvSpPr>
        <p:spPr/>
        <p:txBody>
          <a:bodyPr/>
          <a:lstStyle/>
          <a:p>
            <a:r>
              <a:rPr lang="nl-BE" smtClean="0"/>
              <a:t>ISCinternettensamenwerkingscel</a:t>
            </a:r>
            <a:endParaRPr lang="nl-BE"/>
          </a:p>
        </p:txBody>
      </p:sp>
      <p:sp>
        <p:nvSpPr>
          <p:cNvPr id="4" name="Tijdelijke aanduiding voor dianummer 3"/>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48FBBEE4-C3BD-4C14-A4F6-16A62BB68AEE}" type="datetime1">
              <a:rPr lang="nl-BE" smtClean="0"/>
              <a:t>26/10/2017</a:t>
            </a:fld>
            <a:endParaRPr lang="nl-BE"/>
          </a:p>
        </p:txBody>
      </p:sp>
      <p:sp>
        <p:nvSpPr>
          <p:cNvPr id="6" name="Tijdelijke aanduiding voor voettekst 5"/>
          <p:cNvSpPr>
            <a:spLocks noGrp="1"/>
          </p:cNvSpPr>
          <p:nvPr>
            <p:ph type="ftr" sz="quarter" idx="11"/>
          </p:nvPr>
        </p:nvSpPr>
        <p:spPr/>
        <p:txBody>
          <a:bodyPr/>
          <a:lstStyle/>
          <a:p>
            <a:r>
              <a:rPr lang="nl-BE" smtClean="0"/>
              <a:t>ISCinternettensamenwerkingscel</a:t>
            </a:r>
            <a:endParaRPr lang="nl-BE"/>
          </a:p>
        </p:txBody>
      </p:sp>
      <p:sp>
        <p:nvSpPr>
          <p:cNvPr id="7" name="Tijdelijke aanduiding voor dianummer 6"/>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66794F47-72A4-43E2-849C-49BEB9B4BC6E}" type="datetime1">
              <a:rPr lang="nl-BE" smtClean="0"/>
              <a:t>26/10/2017</a:t>
            </a:fld>
            <a:endParaRPr lang="nl-BE"/>
          </a:p>
        </p:txBody>
      </p:sp>
      <p:sp>
        <p:nvSpPr>
          <p:cNvPr id="6" name="Tijdelijke aanduiding voor voettekst 5"/>
          <p:cNvSpPr>
            <a:spLocks noGrp="1"/>
          </p:cNvSpPr>
          <p:nvPr>
            <p:ph type="ftr" sz="quarter" idx="11"/>
          </p:nvPr>
        </p:nvSpPr>
        <p:spPr/>
        <p:txBody>
          <a:bodyPr/>
          <a:lstStyle/>
          <a:p>
            <a:r>
              <a:rPr lang="nl-BE" smtClean="0"/>
              <a:t>ISCinternettensamenwerkingscel</a:t>
            </a:r>
            <a:endParaRPr lang="nl-BE"/>
          </a:p>
        </p:txBody>
      </p:sp>
      <p:sp>
        <p:nvSpPr>
          <p:cNvPr id="7" name="Tijdelijke aanduiding voor dianummer 6"/>
          <p:cNvSpPr>
            <a:spLocks noGrp="1"/>
          </p:cNvSpPr>
          <p:nvPr>
            <p:ph type="sldNum" sz="quarter" idx="12"/>
          </p:nvPr>
        </p:nvSpPr>
        <p:spPr/>
        <p:txBody>
          <a:bodyPr/>
          <a:lstStyle/>
          <a:p>
            <a:fld id="{F9E915C4-BF8A-4B5E-B952-61BFBEE2103A}"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hoe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hoe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hoe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hoe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fgeronde rechthoe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fgeronde rechthoe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hoe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hoe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hoe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hoe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hoe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hoe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jdelijke aanduiding voor titel 21"/>
          <p:cNvSpPr>
            <a:spLocks noGrp="1"/>
          </p:cNvSpPr>
          <p:nvPr>
            <p:ph type="title"/>
          </p:nvPr>
        </p:nvSpPr>
        <p:spPr>
          <a:xfrm>
            <a:off x="457200" y="1143000"/>
            <a:ext cx="8229600" cy="10668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206D012-AF25-4EB9-A99C-11F2CA82EE77}" type="datetime1">
              <a:rPr lang="nl-BE" smtClean="0"/>
              <a:t>26/10/2017</a:t>
            </a:fld>
            <a:endParaRPr lang="nl-BE"/>
          </a:p>
        </p:txBody>
      </p:sp>
      <p:sp>
        <p:nvSpPr>
          <p:cNvPr id="3" name="Tijdelijke aanduiding voor voettekst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nl-BE" smtClean="0"/>
              <a:t>ISCinternettensamenwerkingscel</a:t>
            </a:r>
            <a:endParaRPr lang="nl-BE"/>
          </a:p>
        </p:txBody>
      </p:sp>
      <p:sp>
        <p:nvSpPr>
          <p:cNvPr id="23" name="Tijdelijke aanduiding voor dianumm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9E915C4-BF8A-4B5E-B952-61BFBEE2103A}"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privacycommission.be/sites/privacycommission/files/documents/STAPPENPLAN%20NL%20-%20V2.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play.kahoot.it/#/k/acdc680a-38ec-4757-b1e8-fcd6fc7e9ac6"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mijnclb.be/informatieveiligheid/"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mijnclb.be/informatieveiligheid/contact.php"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LB02\Pictures\Privacy-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561975"/>
            <a:ext cx="6845300" cy="573405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endParaRPr lang="nl-BE"/>
          </a:p>
        </p:txBody>
      </p:sp>
      <p:sp>
        <p:nvSpPr>
          <p:cNvPr id="5" name="Tijdelijke aanduiding voor inhoud 4"/>
          <p:cNvSpPr>
            <a:spLocks noGrp="1"/>
          </p:cNvSpPr>
          <p:nvPr>
            <p:ph idx="1"/>
          </p:nvPr>
        </p:nvSpPr>
        <p:spPr/>
        <p:txBody>
          <a:bodyPr/>
          <a:lstStyle/>
          <a:p>
            <a:endParaRPr lang="nl-BE"/>
          </a:p>
        </p:txBody>
      </p:sp>
    </p:spTree>
    <p:extLst>
      <p:ext uri="{BB962C8B-B14F-4D97-AF65-F5344CB8AC3E}">
        <p14:creationId xmlns:p14="http://schemas.microsoft.com/office/powerpoint/2010/main" val="573115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5536" y="451686"/>
            <a:ext cx="8281059" cy="1237615"/>
          </a:xfrm>
        </p:spPr>
        <p:txBody>
          <a:bodyPr/>
          <a:lstStyle/>
          <a:p>
            <a:r>
              <a:rPr lang="nl-BE" dirty="0"/>
              <a:t>Wat is informatieveiligheid?</a:t>
            </a:r>
            <a:endParaRPr lang="nl-BE" dirty="0" smtClean="0"/>
          </a:p>
        </p:txBody>
      </p:sp>
      <p:sp>
        <p:nvSpPr>
          <p:cNvPr id="10243" name="Tijdelijke aanduiding voor inhoud 2"/>
          <p:cNvSpPr>
            <a:spLocks noGrp="1"/>
          </p:cNvSpPr>
          <p:nvPr>
            <p:ph idx="1"/>
          </p:nvPr>
        </p:nvSpPr>
        <p:spPr>
          <a:xfrm>
            <a:off x="395536" y="1700808"/>
            <a:ext cx="8229600" cy="4325112"/>
          </a:xfrm>
        </p:spPr>
        <p:txBody>
          <a:bodyPr>
            <a:normAutofit/>
          </a:bodyPr>
          <a:lstStyle/>
          <a:p>
            <a:pPr algn="ctr">
              <a:buFont typeface="Times" pitchFamily="1" charset="0"/>
              <a:buNone/>
            </a:pPr>
            <a:r>
              <a:rPr lang="nl-NL" sz="2600" b="1" dirty="0"/>
              <a:t>Informatieveiligheid situeert zich op </a:t>
            </a:r>
            <a:r>
              <a:rPr lang="nl-NL" sz="2600" b="1" dirty="0" smtClean="0"/>
              <a:t>het snijvlak van</a:t>
            </a:r>
            <a:r>
              <a:rPr lang="nl-NL" sz="2600" b="1" dirty="0"/>
              <a:t>: </a:t>
            </a:r>
          </a:p>
          <a:p>
            <a:pPr marL="342900" indent="-342900">
              <a:buFont typeface="Arial" panose="020B0604020202020204" pitchFamily="34" charset="0"/>
              <a:buChar char="•"/>
            </a:pPr>
            <a:r>
              <a:rPr lang="nl-NL" sz="2600" dirty="0"/>
              <a:t>het juridische </a:t>
            </a:r>
          </a:p>
          <a:p>
            <a:pPr marL="342900" indent="-342900">
              <a:buFont typeface="Arial" panose="020B0604020202020204" pitchFamily="34" charset="0"/>
              <a:buChar char="•"/>
            </a:pPr>
            <a:r>
              <a:rPr lang="nl-NL" sz="2600" dirty="0"/>
              <a:t>het organisatorische</a:t>
            </a:r>
          </a:p>
          <a:p>
            <a:pPr marL="342900" indent="-342900">
              <a:buFont typeface="Arial" panose="020B0604020202020204" pitchFamily="34" charset="0"/>
              <a:buChar char="•"/>
            </a:pPr>
            <a:r>
              <a:rPr lang="nl-NL" sz="2600" dirty="0"/>
              <a:t>het technische (fysieke beveiliging, ICT)</a:t>
            </a:r>
          </a:p>
          <a:p>
            <a:pPr>
              <a:buFont typeface="Times" pitchFamily="1" charset="0"/>
              <a:buNone/>
            </a:pPr>
            <a:r>
              <a:rPr lang="nl-NL" sz="2600" dirty="0" smtClean="0">
                <a:latin typeface="Calibri"/>
              </a:rPr>
              <a:t>→ </a:t>
            </a:r>
            <a:r>
              <a:rPr lang="nl-NL" sz="2600" dirty="0" smtClean="0"/>
              <a:t>er </a:t>
            </a:r>
            <a:r>
              <a:rPr lang="nl-NL" sz="2600" dirty="0"/>
              <a:t>is </a:t>
            </a:r>
            <a:r>
              <a:rPr lang="nl-NL" sz="2600" dirty="0" smtClean="0"/>
              <a:t>dus geen </a:t>
            </a:r>
            <a:r>
              <a:rPr lang="nl-NL" sz="2600" dirty="0"/>
              <a:t>zuivere </a:t>
            </a:r>
            <a:r>
              <a:rPr lang="nl-NL" sz="2600" dirty="0" smtClean="0"/>
              <a:t>ICT-focus!</a:t>
            </a:r>
          </a:p>
          <a:p>
            <a:pPr>
              <a:buFont typeface="Times" pitchFamily="1" charset="0"/>
              <a:buNone/>
            </a:pPr>
            <a:endParaRPr lang="nl-NL" sz="2600" dirty="0"/>
          </a:p>
          <a:p>
            <a:r>
              <a:rPr lang="nl-BE" sz="2600" dirty="0"/>
              <a:t>Geen proces op zich, maar </a:t>
            </a:r>
            <a:r>
              <a:rPr lang="nl-BE" sz="2600" b="1" dirty="0"/>
              <a:t>ingebed in alle processen</a:t>
            </a:r>
            <a:r>
              <a:rPr lang="nl-BE" sz="2600" dirty="0"/>
              <a:t>!</a:t>
            </a:r>
          </a:p>
          <a:p>
            <a:r>
              <a:rPr lang="nl-BE" sz="2600" dirty="0"/>
              <a:t>Onderdeel van </a:t>
            </a:r>
            <a:r>
              <a:rPr lang="nl-BE" sz="2600" b="1" dirty="0"/>
              <a:t>kwaliteit</a:t>
            </a:r>
            <a:r>
              <a:rPr lang="nl-BE" sz="2600" dirty="0"/>
              <a:t>smanagement.</a:t>
            </a:r>
          </a:p>
          <a:p>
            <a:pPr>
              <a:buFont typeface="Times" pitchFamily="1" charset="0"/>
              <a:buNone/>
            </a:pPr>
            <a:endParaRPr lang="nl-NL" b="1" dirty="0" smtClean="0"/>
          </a:p>
          <a:p>
            <a:pPr>
              <a:buFont typeface="Times" pitchFamily="1" charset="0"/>
              <a:buNone/>
            </a:pPr>
            <a:endParaRPr lang="nl-NL" dirty="0" smtClean="0"/>
          </a:p>
        </p:txBody>
      </p:sp>
    </p:spTree>
    <p:extLst>
      <p:ext uri="{BB962C8B-B14F-4D97-AF65-F5344CB8AC3E}">
        <p14:creationId xmlns:p14="http://schemas.microsoft.com/office/powerpoint/2010/main" val="28781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7" end="7"/>
                                            </p:txEl>
                                          </p:spTgt>
                                        </p:tgtEl>
                                        <p:attrNameLst>
                                          <p:attrName>style.visibility</p:attrName>
                                        </p:attrNameLst>
                                      </p:cBhvr>
                                      <p:to>
                                        <p:strVal val="visible"/>
                                      </p:to>
                                    </p:set>
                                    <p:animEffect transition="in" filter="randombar(horizontal)">
                                      <p:cBhvr>
                                        <p:cTn id="7"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1066800"/>
          </a:xfrm>
        </p:spPr>
        <p:txBody>
          <a:bodyPr/>
          <a:lstStyle/>
          <a:p>
            <a:r>
              <a:rPr lang="nl-BE" dirty="0" smtClean="0"/>
              <a:t>Informatieveiligheid: waarom?	</a:t>
            </a:r>
            <a:endParaRPr lang="nl-BE" dirty="0"/>
          </a:p>
        </p:txBody>
      </p:sp>
      <p:sp>
        <p:nvSpPr>
          <p:cNvPr id="3" name="Tijdelijke aanduiding voor inhoud 2"/>
          <p:cNvSpPr>
            <a:spLocks noGrp="1"/>
          </p:cNvSpPr>
          <p:nvPr>
            <p:ph idx="1"/>
          </p:nvPr>
        </p:nvSpPr>
        <p:spPr/>
        <p:txBody>
          <a:bodyPr>
            <a:normAutofit/>
          </a:bodyPr>
          <a:lstStyle/>
          <a:p>
            <a:pPr marL="109728" indent="0">
              <a:buNone/>
            </a:pPr>
            <a:r>
              <a:rPr lang="nl-BE" dirty="0"/>
              <a:t>Het onderhouden en verbeteren van de informatieveiligheid is van essentieel belang </a:t>
            </a:r>
            <a:r>
              <a:rPr lang="nl-BE" dirty="0" err="1" smtClean="0"/>
              <a:t>i.k.v</a:t>
            </a:r>
            <a:r>
              <a:rPr lang="nl-BE" dirty="0" smtClean="0"/>
              <a:t>.:</a:t>
            </a:r>
          </a:p>
          <a:p>
            <a:pPr marL="342900" indent="-342900">
              <a:buFont typeface="Arial" panose="020B0604020202020204" pitchFamily="34" charset="0"/>
              <a:buChar char="•"/>
            </a:pPr>
            <a:r>
              <a:rPr lang="nl-BE" dirty="0"/>
              <a:t>d</a:t>
            </a:r>
            <a:r>
              <a:rPr lang="nl-BE" dirty="0" smtClean="0"/>
              <a:t>e bescherming van de gegevens van cliënten</a:t>
            </a:r>
            <a:endParaRPr lang="nl-BE" dirty="0"/>
          </a:p>
          <a:p>
            <a:pPr marL="342900" indent="-342900">
              <a:buFont typeface="Arial" panose="020B0604020202020204" pitchFamily="34" charset="0"/>
              <a:buChar char="•"/>
            </a:pPr>
            <a:r>
              <a:rPr lang="nl-BE" dirty="0" smtClean="0"/>
              <a:t>de </a:t>
            </a:r>
            <a:r>
              <a:rPr lang="nl-BE" dirty="0"/>
              <a:t>naleving van de wet- en </a:t>
            </a:r>
            <a:r>
              <a:rPr lang="nl-BE" dirty="0" smtClean="0"/>
              <a:t>regelgeving</a:t>
            </a:r>
          </a:p>
          <a:p>
            <a:pPr marL="342900" indent="-342900">
              <a:buFont typeface="Arial" panose="020B0604020202020204" pitchFamily="34" charset="0"/>
              <a:buChar char="•"/>
            </a:pPr>
            <a:r>
              <a:rPr lang="nl-BE" dirty="0" smtClean="0"/>
              <a:t>het </a:t>
            </a:r>
            <a:r>
              <a:rPr lang="nl-BE" dirty="0"/>
              <a:t>verzekeren van de continuïteit van de werking van </a:t>
            </a:r>
            <a:r>
              <a:rPr lang="nl-BE" dirty="0" smtClean="0"/>
              <a:t>het CLB</a:t>
            </a:r>
          </a:p>
          <a:p>
            <a:pPr marL="0" indent="0">
              <a:buNone/>
            </a:pPr>
            <a:endParaRPr lang="nl-BE" dirty="0" smtClean="0"/>
          </a:p>
          <a:p>
            <a:pPr marL="109728" indent="0">
              <a:buNone/>
            </a:pPr>
            <a:r>
              <a:rPr lang="nl-BE" dirty="0" smtClean="0">
                <a:latin typeface="Calibri"/>
              </a:rPr>
              <a:t>→ </a:t>
            </a:r>
            <a:r>
              <a:rPr lang="nl-BE" dirty="0" smtClean="0"/>
              <a:t>voorkomen </a:t>
            </a:r>
            <a:r>
              <a:rPr lang="nl-BE" dirty="0"/>
              <a:t>van </a:t>
            </a:r>
            <a:r>
              <a:rPr lang="nl-BE" dirty="0" smtClean="0"/>
              <a:t>schade (juridisch, imago, organisatorisch</a:t>
            </a:r>
            <a:r>
              <a:rPr lang="nl-BE" dirty="0"/>
              <a:t>, financieel, …)</a:t>
            </a:r>
          </a:p>
          <a:p>
            <a:endParaRPr lang="nl-BE" dirty="0"/>
          </a:p>
        </p:txBody>
      </p:sp>
    </p:spTree>
    <p:extLst>
      <p:ext uri="{BB962C8B-B14F-4D97-AF65-F5344CB8AC3E}">
        <p14:creationId xmlns:p14="http://schemas.microsoft.com/office/powerpoint/2010/main" val="96828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444543" y="260648"/>
            <a:ext cx="8281059" cy="1237615"/>
          </a:xfrm>
        </p:spPr>
        <p:txBody>
          <a:bodyPr/>
          <a:lstStyle/>
          <a:p>
            <a:r>
              <a:rPr lang="nl-BE" dirty="0" smtClean="0"/>
              <a:t>Aandachtspunten</a:t>
            </a:r>
          </a:p>
        </p:txBody>
      </p:sp>
      <p:sp>
        <p:nvSpPr>
          <p:cNvPr id="19459" name="Tijdelijke aanduiding voor inhoud 2"/>
          <p:cNvSpPr>
            <a:spLocks noGrp="1"/>
          </p:cNvSpPr>
          <p:nvPr>
            <p:ph sz="half" idx="1"/>
          </p:nvPr>
        </p:nvSpPr>
        <p:spPr>
          <a:xfrm>
            <a:off x="395536" y="2708920"/>
            <a:ext cx="3960506" cy="3780453"/>
          </a:xfrm>
        </p:spPr>
        <p:txBody>
          <a:bodyPr>
            <a:normAutofit fontScale="92500"/>
          </a:bodyPr>
          <a:lstStyle/>
          <a:p>
            <a:pPr marL="914400" lvl="1" indent="-514350">
              <a:buFont typeface="Arial" charset="0"/>
              <a:buAutoNum type="arabicPeriod"/>
            </a:pPr>
            <a:r>
              <a:rPr lang="nl-BE" sz="2400" dirty="0" smtClean="0">
                <a:solidFill>
                  <a:srgbClr val="FF0000"/>
                </a:solidFill>
              </a:rPr>
              <a:t>Beleid</a:t>
            </a:r>
          </a:p>
          <a:p>
            <a:pPr marL="914400" lvl="1" indent="-514350">
              <a:buFont typeface="Arial" charset="0"/>
              <a:buAutoNum type="arabicPeriod"/>
            </a:pPr>
            <a:r>
              <a:rPr lang="nl-BE" sz="2400" dirty="0" smtClean="0">
                <a:solidFill>
                  <a:srgbClr val="FF0000"/>
                </a:solidFill>
              </a:rPr>
              <a:t>Organisatie</a:t>
            </a:r>
          </a:p>
          <a:p>
            <a:pPr marL="914400" lvl="1" indent="-514350">
              <a:buFont typeface="Arial" charset="0"/>
              <a:buAutoNum type="arabicPeriod"/>
            </a:pPr>
            <a:r>
              <a:rPr lang="nl-BE" sz="2400" dirty="0" smtClean="0">
                <a:solidFill>
                  <a:srgbClr val="FF0000"/>
                </a:solidFill>
              </a:rPr>
              <a:t>HRM</a:t>
            </a:r>
          </a:p>
          <a:p>
            <a:pPr marL="914400" lvl="1" indent="-514350">
              <a:buFont typeface="Arial" charset="0"/>
              <a:buAutoNum type="arabicPeriod"/>
            </a:pPr>
            <a:r>
              <a:rPr lang="nl-BE" sz="2400" dirty="0" smtClean="0">
                <a:solidFill>
                  <a:srgbClr val="FF0000"/>
                </a:solidFill>
              </a:rPr>
              <a:t>Beheer van bedrijfsmiddelen</a:t>
            </a:r>
          </a:p>
          <a:p>
            <a:pPr marL="914400" lvl="1" indent="-514350">
              <a:buFont typeface="Arial" charset="0"/>
              <a:buAutoNum type="arabicPeriod"/>
            </a:pPr>
            <a:r>
              <a:rPr lang="nl-BE" sz="2400" dirty="0" smtClean="0">
                <a:solidFill>
                  <a:srgbClr val="FF0000"/>
                </a:solidFill>
              </a:rPr>
              <a:t>Toegangsbeveiliging</a:t>
            </a:r>
          </a:p>
          <a:p>
            <a:pPr marL="914400" lvl="1" indent="-514350">
              <a:buFont typeface="Arial" charset="0"/>
              <a:buAutoNum type="arabicPeriod"/>
            </a:pPr>
            <a:r>
              <a:rPr lang="nl-BE" sz="2400" dirty="0" smtClean="0">
                <a:solidFill>
                  <a:srgbClr val="FF0000"/>
                </a:solidFill>
              </a:rPr>
              <a:t>Cryptografie</a:t>
            </a:r>
          </a:p>
          <a:p>
            <a:pPr marL="914400" lvl="1" indent="-514350">
              <a:buFont typeface="Arial" charset="0"/>
              <a:buAutoNum type="arabicPeriod"/>
            </a:pPr>
            <a:r>
              <a:rPr lang="nl-BE" sz="2400" dirty="0" smtClean="0">
                <a:solidFill>
                  <a:srgbClr val="FF0000"/>
                </a:solidFill>
              </a:rPr>
              <a:t>Fysieke beveiliging</a:t>
            </a:r>
          </a:p>
          <a:p>
            <a:endParaRPr lang="nl-BE" sz="2400" dirty="0" smtClean="0"/>
          </a:p>
        </p:txBody>
      </p:sp>
      <p:sp>
        <p:nvSpPr>
          <p:cNvPr id="2" name="Tijdelijke aanduiding voor inhoud 1"/>
          <p:cNvSpPr>
            <a:spLocks noGrp="1"/>
          </p:cNvSpPr>
          <p:nvPr>
            <p:ph sz="half" idx="2"/>
          </p:nvPr>
        </p:nvSpPr>
        <p:spPr>
          <a:xfrm>
            <a:off x="4657148" y="2735878"/>
            <a:ext cx="3960507" cy="3924469"/>
          </a:xfrm>
        </p:spPr>
        <p:txBody>
          <a:bodyPr>
            <a:normAutofit fontScale="92500"/>
          </a:bodyPr>
          <a:lstStyle/>
          <a:p>
            <a:pPr marL="857250" lvl="1" indent="-457200">
              <a:buFont typeface="+mj-lt"/>
              <a:buAutoNum type="arabicPeriod" startAt="8"/>
            </a:pPr>
            <a:r>
              <a:rPr lang="nl-BE" sz="2400" dirty="0">
                <a:solidFill>
                  <a:srgbClr val="FF0000"/>
                </a:solidFill>
              </a:rPr>
              <a:t>Operationele veiligheid</a:t>
            </a:r>
          </a:p>
          <a:p>
            <a:pPr marL="914400" lvl="1" indent="-514350">
              <a:buFont typeface="Arial" charset="0"/>
              <a:buAutoNum type="arabicPeriod" startAt="8"/>
            </a:pPr>
            <a:r>
              <a:rPr lang="nl-BE" sz="2400" dirty="0" smtClean="0">
                <a:solidFill>
                  <a:srgbClr val="FF0000"/>
                </a:solidFill>
              </a:rPr>
              <a:t>Communicatie</a:t>
            </a:r>
          </a:p>
          <a:p>
            <a:pPr marL="914400" lvl="1" indent="-514350">
              <a:buFont typeface="Arial" charset="0"/>
              <a:buAutoNum type="arabicPeriod" startAt="8"/>
            </a:pPr>
            <a:r>
              <a:rPr lang="nl-BE" sz="2400" dirty="0" smtClean="0">
                <a:solidFill>
                  <a:srgbClr val="FF0000"/>
                </a:solidFill>
              </a:rPr>
              <a:t>Aankoop, ontwikkeling en onderhoud</a:t>
            </a:r>
          </a:p>
          <a:p>
            <a:pPr marL="914400" lvl="1" indent="-514350">
              <a:buFont typeface="Arial" charset="0"/>
              <a:buAutoNum type="arabicPeriod" startAt="8"/>
            </a:pPr>
            <a:r>
              <a:rPr lang="nl-BE" sz="2400" dirty="0" smtClean="0">
                <a:solidFill>
                  <a:srgbClr val="FF0000"/>
                </a:solidFill>
              </a:rPr>
              <a:t>Relaties met leveranciers</a:t>
            </a:r>
            <a:endParaRPr lang="nl-BE" sz="2400" dirty="0">
              <a:solidFill>
                <a:srgbClr val="FF0000"/>
              </a:solidFill>
            </a:endParaRPr>
          </a:p>
          <a:p>
            <a:pPr marL="914400" lvl="1" indent="-514350">
              <a:buFont typeface="Arial" charset="0"/>
              <a:buAutoNum type="arabicPeriod" startAt="8"/>
            </a:pPr>
            <a:r>
              <a:rPr lang="nl-BE" sz="2400" dirty="0" smtClean="0">
                <a:solidFill>
                  <a:srgbClr val="FF0000"/>
                </a:solidFill>
              </a:rPr>
              <a:t>Veiligheidsincidenten </a:t>
            </a:r>
            <a:endParaRPr lang="nl-BE" sz="2400" dirty="0">
              <a:solidFill>
                <a:srgbClr val="FF0000"/>
              </a:solidFill>
            </a:endParaRPr>
          </a:p>
          <a:p>
            <a:pPr marL="914400" lvl="1" indent="-514350">
              <a:buFont typeface="Arial" charset="0"/>
              <a:buAutoNum type="arabicPeriod" startAt="8"/>
            </a:pPr>
            <a:r>
              <a:rPr lang="nl-BE" sz="2400" dirty="0">
                <a:solidFill>
                  <a:srgbClr val="FF0000"/>
                </a:solidFill>
              </a:rPr>
              <a:t>Continuïteitsbeheer </a:t>
            </a:r>
          </a:p>
          <a:p>
            <a:pPr marL="914400" lvl="1" indent="-514350">
              <a:buFont typeface="Arial" charset="0"/>
              <a:buAutoNum type="arabicPeriod" startAt="8"/>
            </a:pPr>
            <a:r>
              <a:rPr lang="nl-BE" sz="2400" dirty="0">
                <a:solidFill>
                  <a:srgbClr val="FF0000"/>
                </a:solidFill>
              </a:rPr>
              <a:t>Naleving en controle </a:t>
            </a:r>
          </a:p>
          <a:p>
            <a:endParaRPr lang="nl-BE" dirty="0"/>
          </a:p>
        </p:txBody>
      </p:sp>
      <p:sp>
        <p:nvSpPr>
          <p:cNvPr id="3" name="Tekstvak 2"/>
          <p:cNvSpPr txBox="1"/>
          <p:nvPr/>
        </p:nvSpPr>
        <p:spPr>
          <a:xfrm>
            <a:off x="565765" y="1340768"/>
            <a:ext cx="8182766" cy="1483483"/>
          </a:xfrm>
          <a:prstGeom prst="rect">
            <a:avLst/>
          </a:prstGeom>
          <a:noFill/>
        </p:spPr>
        <p:txBody>
          <a:bodyPr wrap="square" rtlCol="0">
            <a:spAutoFit/>
          </a:bodyPr>
          <a:lstStyle/>
          <a:p>
            <a:pPr lvl="0">
              <a:spcBef>
                <a:spcPct val="20000"/>
              </a:spcBef>
            </a:pPr>
            <a:r>
              <a:rPr lang="nl-BE" sz="2800" dirty="0"/>
              <a:t>ISO 27002: checklist met aandachtspunten</a:t>
            </a:r>
          </a:p>
          <a:p>
            <a:pPr lvl="0">
              <a:spcBef>
                <a:spcPct val="20000"/>
              </a:spcBef>
            </a:pPr>
            <a:r>
              <a:rPr lang="nl-BE" sz="2800" dirty="0"/>
              <a:t>(14 rubrieken en 114 controle-items):</a:t>
            </a:r>
          </a:p>
          <a:p>
            <a:pPr lvl="0">
              <a:spcBef>
                <a:spcPct val="20000"/>
              </a:spcBef>
            </a:pPr>
            <a:endParaRPr lang="nl-BE" sz="2400" dirty="0">
              <a:solidFill>
                <a:srgbClr val="737373"/>
              </a:solidFill>
            </a:endParaRPr>
          </a:p>
        </p:txBody>
      </p:sp>
    </p:spTree>
    <p:extLst>
      <p:ext uri="{BB962C8B-B14F-4D97-AF65-F5344CB8AC3E}">
        <p14:creationId xmlns:p14="http://schemas.microsoft.com/office/powerpoint/2010/main" val="8140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96752"/>
            <a:ext cx="8229600" cy="5112568"/>
          </a:xfrm>
        </p:spPr>
        <p:txBody>
          <a:bodyPr>
            <a:normAutofit lnSpcReduction="10000"/>
          </a:bodyPr>
          <a:lstStyle/>
          <a:p>
            <a:endParaRPr lang="nl-BE" dirty="0"/>
          </a:p>
          <a:p>
            <a:pPr lvl="1"/>
            <a:r>
              <a:rPr lang="nl-BE" sz="2800" b="1" dirty="0" smtClean="0"/>
              <a:t>1. Beleid</a:t>
            </a:r>
            <a:endParaRPr lang="nl-BE" sz="2800" dirty="0"/>
          </a:p>
          <a:p>
            <a:pPr lvl="2"/>
            <a:r>
              <a:rPr lang="nl-BE" dirty="0"/>
              <a:t>Uw organisatie moet over een </a:t>
            </a:r>
            <a:r>
              <a:rPr lang="nl-BE" b="1" dirty="0"/>
              <a:t>formeel, geactualiseerd</a:t>
            </a:r>
            <a:r>
              <a:rPr lang="nl-BE" dirty="0"/>
              <a:t> en door het hoogste beslissingsorgaan van uw organisatie goedgekeurd </a:t>
            </a:r>
            <a:r>
              <a:rPr lang="nl-BE" b="1" dirty="0"/>
              <a:t>informatiebeveiligingsbeleid</a:t>
            </a:r>
            <a:r>
              <a:rPr lang="nl-BE" dirty="0"/>
              <a:t> </a:t>
            </a:r>
            <a:r>
              <a:rPr lang="nl-BE" dirty="0" smtClean="0"/>
              <a:t>beschikken </a:t>
            </a:r>
            <a:r>
              <a:rPr lang="nl-BE" dirty="0"/>
              <a:t>dat op regelmatige basis naar alle relevante partijen gecommuniceerd wordt. </a:t>
            </a:r>
          </a:p>
          <a:p>
            <a:pPr lvl="2"/>
            <a:r>
              <a:rPr lang="nl-BE" dirty="0"/>
              <a:t>Er moet een </a:t>
            </a:r>
            <a:r>
              <a:rPr lang="nl-BE" b="1" dirty="0"/>
              <a:t>duidelijke ondersteuning</a:t>
            </a:r>
            <a:r>
              <a:rPr lang="nl-BE" dirty="0"/>
              <a:t> zijn van het </a:t>
            </a:r>
            <a:r>
              <a:rPr lang="nl-BE" b="1" dirty="0"/>
              <a:t>hoogste beslissingsorgaan</a:t>
            </a:r>
            <a:r>
              <a:rPr lang="nl-BE" dirty="0"/>
              <a:t> van uw organisatie om de implementatie van informatiebeveiliging in uw organisatie op te starten, te beheersen, te onderhouden en waar nodig bij te sturen.</a:t>
            </a:r>
          </a:p>
          <a:p>
            <a:pPr marL="109728" indent="0" algn="ctr">
              <a:buNone/>
            </a:pPr>
            <a:endParaRPr lang="nl-BE" sz="5400" dirty="0"/>
          </a:p>
        </p:txBody>
      </p:sp>
    </p:spTree>
    <p:extLst>
      <p:ext uri="{BB962C8B-B14F-4D97-AF65-F5344CB8AC3E}">
        <p14:creationId xmlns:p14="http://schemas.microsoft.com/office/powerpoint/2010/main" val="2682316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196752"/>
            <a:ext cx="8229600" cy="5112568"/>
          </a:xfrm>
        </p:spPr>
        <p:txBody>
          <a:bodyPr>
            <a:normAutofit/>
          </a:bodyPr>
          <a:lstStyle/>
          <a:p>
            <a:endParaRPr lang="nl-BE" dirty="0"/>
          </a:p>
          <a:p>
            <a:endParaRPr lang="nl-BE" dirty="0"/>
          </a:p>
          <a:p>
            <a:pPr lvl="1"/>
            <a:r>
              <a:rPr lang="nl-BE" sz="2800" b="1" dirty="0"/>
              <a:t>2</a:t>
            </a:r>
            <a:r>
              <a:rPr lang="nl-BE" sz="2800" b="1" dirty="0" smtClean="0"/>
              <a:t>. Organisatie</a:t>
            </a:r>
            <a:endParaRPr lang="nl-BE" sz="2800" dirty="0"/>
          </a:p>
          <a:p>
            <a:pPr lvl="2"/>
            <a:r>
              <a:rPr lang="nl-BE" dirty="0"/>
              <a:t>actief </a:t>
            </a:r>
            <a:r>
              <a:rPr lang="nl-BE" b="1" dirty="0"/>
              <a:t>beslissingsplatform</a:t>
            </a:r>
            <a:r>
              <a:rPr lang="nl-BE" dirty="0"/>
              <a:t> beschikken</a:t>
            </a:r>
          </a:p>
          <a:p>
            <a:pPr lvl="2"/>
            <a:r>
              <a:rPr lang="nl-BE" b="1" dirty="0"/>
              <a:t>informatieveiligheidsce</a:t>
            </a:r>
            <a:r>
              <a:rPr lang="nl-BE" dirty="0"/>
              <a:t>l adviserende, stimulerende, documenterende en controlerende opdracht binnen uw organisatie.</a:t>
            </a:r>
          </a:p>
          <a:p>
            <a:pPr marL="109728" indent="0" algn="ctr">
              <a:buNone/>
            </a:pPr>
            <a:endParaRPr lang="nl-BE" sz="5400" dirty="0"/>
          </a:p>
        </p:txBody>
      </p:sp>
    </p:spTree>
    <p:extLst>
      <p:ext uri="{BB962C8B-B14F-4D97-AF65-F5344CB8AC3E}">
        <p14:creationId xmlns:p14="http://schemas.microsoft.com/office/powerpoint/2010/main" val="1279347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472608"/>
          </a:xfrm>
        </p:spPr>
        <p:txBody>
          <a:bodyPr>
            <a:normAutofit fontScale="92500" lnSpcReduction="20000"/>
          </a:bodyPr>
          <a:lstStyle/>
          <a:p>
            <a:pPr marL="109728" indent="0">
              <a:buNone/>
            </a:pPr>
            <a:endParaRPr lang="nl-BE" dirty="0"/>
          </a:p>
          <a:p>
            <a:pPr lvl="1"/>
            <a:r>
              <a:rPr lang="nl-BE" sz="2800" b="1" dirty="0" smtClean="0"/>
              <a:t>3</a:t>
            </a:r>
            <a:r>
              <a:rPr lang="nl-BE" b="1" dirty="0" smtClean="0"/>
              <a:t>. </a:t>
            </a:r>
            <a:r>
              <a:rPr lang="nl-BE" sz="2800" b="1" dirty="0" smtClean="0"/>
              <a:t>HRM</a:t>
            </a:r>
            <a:endParaRPr lang="nl-BE" sz="2800" b="1" dirty="0"/>
          </a:p>
          <a:p>
            <a:pPr lvl="2"/>
            <a:r>
              <a:rPr lang="nl-BE" dirty="0"/>
              <a:t>Uw organisatie dient duidelijk het belang van informatiebeveiliging tijdens het </a:t>
            </a:r>
            <a:r>
              <a:rPr lang="nl-BE" b="1" dirty="0"/>
              <a:t>rekruteringsproce</a:t>
            </a:r>
            <a:r>
              <a:rPr lang="nl-BE" dirty="0"/>
              <a:t>s aan te duiden aan de potentiële kandidaten</a:t>
            </a:r>
            <a:r>
              <a:rPr lang="nl-BE" dirty="0" smtClean="0"/>
              <a:t>.</a:t>
            </a:r>
          </a:p>
          <a:p>
            <a:pPr lvl="2"/>
            <a:endParaRPr lang="nl-BE" dirty="0"/>
          </a:p>
          <a:p>
            <a:pPr lvl="2"/>
            <a:r>
              <a:rPr lang="nl-BE" dirty="0"/>
              <a:t> Alle kandidaten dienen hun </a:t>
            </a:r>
            <a:r>
              <a:rPr lang="nl-BE" b="1" dirty="0"/>
              <a:t>arbeidsovereenkomst</a:t>
            </a:r>
            <a:r>
              <a:rPr lang="nl-BE" dirty="0"/>
              <a:t> te ondertekenen waarin ook clausules staan omtrent hun verantwoordelijkheden voor de informatiebeveiliging van persoonsgegevens</a:t>
            </a:r>
            <a:r>
              <a:rPr lang="nl-BE" dirty="0" smtClean="0"/>
              <a:t>.</a:t>
            </a:r>
          </a:p>
          <a:p>
            <a:pPr lvl="2"/>
            <a:endParaRPr lang="nl-BE" dirty="0"/>
          </a:p>
          <a:p>
            <a:pPr lvl="2"/>
            <a:r>
              <a:rPr lang="nl-BE" dirty="0"/>
              <a:t>geschikte </a:t>
            </a:r>
            <a:r>
              <a:rPr lang="nl-BE" b="1" dirty="0"/>
              <a:t>bewustzijnsopleiding</a:t>
            </a:r>
            <a:r>
              <a:rPr lang="nl-BE" dirty="0"/>
              <a:t> en -training en regelmatige </a:t>
            </a:r>
            <a:r>
              <a:rPr lang="nl-BE" b="1" dirty="0"/>
              <a:t>bijscholing</a:t>
            </a:r>
            <a:r>
              <a:rPr lang="nl-BE" dirty="0" smtClean="0"/>
              <a:t>.</a:t>
            </a:r>
          </a:p>
          <a:p>
            <a:pPr lvl="2"/>
            <a:endParaRPr lang="nl-BE" dirty="0"/>
          </a:p>
          <a:p>
            <a:pPr lvl="2"/>
            <a:r>
              <a:rPr lang="nl-BE" dirty="0"/>
              <a:t>een </a:t>
            </a:r>
            <a:r>
              <a:rPr lang="nl-BE" b="1" dirty="0"/>
              <a:t>gedragscode</a:t>
            </a:r>
            <a:r>
              <a:rPr lang="nl-BE" dirty="0"/>
              <a:t>; - en/of vermelding van deze gedragscode in het arbeidsreglement; - en/of een </a:t>
            </a:r>
            <a:r>
              <a:rPr lang="nl-BE" b="1" dirty="0"/>
              <a:t>functiebeschrijving</a:t>
            </a:r>
            <a:r>
              <a:rPr lang="nl-BE" dirty="0"/>
              <a:t> met vermelding van de vertrouwelijkheids- en beveiligingsverplichtingen;</a:t>
            </a:r>
          </a:p>
          <a:p>
            <a:endParaRPr lang="nl-BE" dirty="0"/>
          </a:p>
        </p:txBody>
      </p:sp>
    </p:spTree>
    <p:extLst>
      <p:ext uri="{BB962C8B-B14F-4D97-AF65-F5344CB8AC3E}">
        <p14:creationId xmlns:p14="http://schemas.microsoft.com/office/powerpoint/2010/main" val="312670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fontScale="85000" lnSpcReduction="20000"/>
          </a:bodyPr>
          <a:lstStyle/>
          <a:p>
            <a:pPr marL="109728" indent="0">
              <a:buNone/>
            </a:pPr>
            <a:endParaRPr lang="nl-BE" dirty="0"/>
          </a:p>
          <a:p>
            <a:pPr lvl="1"/>
            <a:r>
              <a:rPr lang="nl-BE" sz="2800" b="1" dirty="0" smtClean="0"/>
              <a:t>4. Beheer </a:t>
            </a:r>
            <a:r>
              <a:rPr lang="nl-BE" sz="2800" b="1" dirty="0"/>
              <a:t>van bedrijfsmiddelen</a:t>
            </a:r>
            <a:endParaRPr lang="nl-BE" sz="2800" dirty="0"/>
          </a:p>
          <a:p>
            <a:pPr lvl="2"/>
            <a:r>
              <a:rPr lang="nl-BE" b="1" dirty="0"/>
              <a:t>Classificatie</a:t>
            </a:r>
            <a:r>
              <a:rPr lang="nl-BE" dirty="0"/>
              <a:t> van de gegevens</a:t>
            </a:r>
          </a:p>
          <a:p>
            <a:pPr lvl="2"/>
            <a:r>
              <a:rPr lang="nl-BE" dirty="0"/>
              <a:t>Dragers van gegevens </a:t>
            </a:r>
            <a:r>
              <a:rPr lang="nl-BE" b="1" dirty="0"/>
              <a:t>digitaal</a:t>
            </a:r>
            <a:r>
              <a:rPr lang="nl-BE" dirty="0"/>
              <a:t> en </a:t>
            </a:r>
            <a:r>
              <a:rPr lang="nl-BE" b="1" dirty="0" smtClean="0"/>
              <a:t>papier</a:t>
            </a:r>
            <a:endParaRPr lang="nl-BE" dirty="0"/>
          </a:p>
          <a:p>
            <a:pPr lvl="2"/>
            <a:r>
              <a:rPr lang="nl-BE" dirty="0"/>
              <a:t>Een geactualiseerde </a:t>
            </a:r>
            <a:r>
              <a:rPr lang="nl-BE" b="1" dirty="0"/>
              <a:t>inventaris</a:t>
            </a:r>
            <a:r>
              <a:rPr lang="nl-BE" dirty="0"/>
              <a:t> van </a:t>
            </a:r>
            <a:r>
              <a:rPr lang="nl-BE" b="1" dirty="0"/>
              <a:t>relevante</a:t>
            </a:r>
            <a:r>
              <a:rPr lang="nl-BE" dirty="0"/>
              <a:t> </a:t>
            </a:r>
            <a:r>
              <a:rPr lang="nl-BE" b="1" dirty="0"/>
              <a:t>bedrijfsmiddelen</a:t>
            </a:r>
            <a:r>
              <a:rPr lang="nl-BE" dirty="0"/>
              <a:t> met betrekking tot persoonsgegevensverwerkingen moet in samenwerking met de betrokken operationele diensten worden opgesteld. Relevante bedrijfsmiddelen zijn onder andere: </a:t>
            </a:r>
          </a:p>
          <a:p>
            <a:pPr lvl="3"/>
            <a:r>
              <a:rPr lang="nl-BE" sz="2400" dirty="0"/>
              <a:t>informatie; </a:t>
            </a:r>
            <a:r>
              <a:rPr lang="nl-BE" sz="2400" dirty="0" smtClean="0"/>
              <a:t>software </a:t>
            </a:r>
            <a:r>
              <a:rPr lang="nl-BE" sz="2400" dirty="0" err="1" smtClean="0"/>
              <a:t>programma’s;fysieke</a:t>
            </a:r>
            <a:r>
              <a:rPr lang="nl-BE" sz="2400" dirty="0" smtClean="0"/>
              <a:t> </a:t>
            </a:r>
            <a:r>
              <a:rPr lang="nl-BE" sz="2400" dirty="0"/>
              <a:t>middelen;  </a:t>
            </a:r>
          </a:p>
          <a:p>
            <a:pPr marL="978408" lvl="3" indent="0">
              <a:buNone/>
            </a:pPr>
            <a:r>
              <a:rPr lang="nl-BE" sz="2400" dirty="0"/>
              <a:t>diensten; </a:t>
            </a:r>
            <a:r>
              <a:rPr lang="nl-BE" sz="2400" dirty="0" smtClean="0"/>
              <a:t>alle </a:t>
            </a:r>
            <a:r>
              <a:rPr lang="nl-BE" sz="2400" dirty="0"/>
              <a:t>gebruikers (inclusief toegangsrechten</a:t>
            </a:r>
            <a:r>
              <a:rPr lang="nl-BE" sz="2400" dirty="0" smtClean="0"/>
              <a:t>).</a:t>
            </a:r>
            <a:endParaRPr lang="nl-BE" sz="2400" dirty="0"/>
          </a:p>
          <a:p>
            <a:pPr lvl="2"/>
            <a:r>
              <a:rPr lang="nl-BE" b="1" dirty="0"/>
              <a:t>Bij beëindiging van dienstverband</a:t>
            </a:r>
            <a:r>
              <a:rPr lang="nl-BE" dirty="0"/>
              <a:t>, contract of overeenkomst moet een formele </a:t>
            </a:r>
            <a:r>
              <a:rPr lang="nl-BE" b="1" dirty="0"/>
              <a:t>procedure</a:t>
            </a:r>
            <a:r>
              <a:rPr lang="nl-BE" dirty="0"/>
              <a:t> toegepast worden voor het </a:t>
            </a:r>
            <a:r>
              <a:rPr lang="nl-BE" b="1" dirty="0"/>
              <a:t>teruggeven</a:t>
            </a:r>
            <a:r>
              <a:rPr lang="nl-BE" dirty="0"/>
              <a:t> van alle relevante verstrekte bedrijfsmiddelen (zoals programmatuur, bedrijfsdocumenten, apparatuur en toegangskaarten). In geval van </a:t>
            </a:r>
            <a:r>
              <a:rPr lang="nl-BE" b="1" dirty="0"/>
              <a:t>gebruik van persoonlijke apparatuur </a:t>
            </a:r>
            <a:r>
              <a:rPr lang="nl-BE" dirty="0"/>
              <a:t>moeten er gepaste maatregelen toegepast worden voor de </a:t>
            </a:r>
            <a:r>
              <a:rPr lang="nl-BE" b="1" dirty="0"/>
              <a:t>overdracht</a:t>
            </a:r>
            <a:r>
              <a:rPr lang="nl-BE" dirty="0"/>
              <a:t> van alle </a:t>
            </a:r>
            <a:r>
              <a:rPr lang="nl-BE" b="1" dirty="0"/>
              <a:t>relevante</a:t>
            </a:r>
            <a:r>
              <a:rPr lang="nl-BE" dirty="0"/>
              <a:t> </a:t>
            </a:r>
            <a:r>
              <a:rPr lang="nl-BE" b="1" dirty="0"/>
              <a:t>informatie</a:t>
            </a:r>
            <a:r>
              <a:rPr lang="nl-BE" dirty="0"/>
              <a:t> aan de organisatie en het </a:t>
            </a:r>
            <a:r>
              <a:rPr lang="nl-BE" sz="2500" b="1" dirty="0"/>
              <a:t>correct</a:t>
            </a:r>
            <a:r>
              <a:rPr lang="nl-BE" dirty="0"/>
              <a:t> </a:t>
            </a:r>
            <a:r>
              <a:rPr lang="nl-BE" sz="2500" b="1" dirty="0"/>
              <a:t>verwijderen</a:t>
            </a:r>
            <a:r>
              <a:rPr lang="nl-BE" dirty="0"/>
              <a:t> van de informatie van de apparatuur.</a:t>
            </a:r>
          </a:p>
          <a:p>
            <a:endParaRPr lang="nl-BE" dirty="0"/>
          </a:p>
        </p:txBody>
      </p:sp>
    </p:spTree>
    <p:extLst>
      <p:ext uri="{BB962C8B-B14F-4D97-AF65-F5344CB8AC3E}">
        <p14:creationId xmlns:p14="http://schemas.microsoft.com/office/powerpoint/2010/main" val="2508224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fontScale="92500" lnSpcReduction="20000"/>
          </a:bodyPr>
          <a:lstStyle/>
          <a:p>
            <a:pPr marL="411480" lvl="1" indent="0">
              <a:buNone/>
            </a:pPr>
            <a:r>
              <a:rPr lang="nl-BE" sz="2800" b="1" dirty="0" smtClean="0"/>
              <a:t>5. Toegangsbeveiliging</a:t>
            </a:r>
          </a:p>
          <a:p>
            <a:pPr marL="411480" lvl="1" indent="0">
              <a:buNone/>
            </a:pPr>
            <a:endParaRPr lang="nl-BE" sz="2800" dirty="0"/>
          </a:p>
          <a:p>
            <a:pPr lvl="2"/>
            <a:r>
              <a:rPr lang="nl-BE" dirty="0"/>
              <a:t>goedgekeurd en geactualiseerd </a:t>
            </a:r>
            <a:r>
              <a:rPr lang="nl-BE" b="1" dirty="0"/>
              <a:t>toegangsbeveiligingsbeleid</a:t>
            </a:r>
            <a:r>
              <a:rPr lang="nl-BE" dirty="0"/>
              <a:t> hebben met betrekking tot het </a:t>
            </a:r>
            <a:r>
              <a:rPr lang="nl-BE" b="1" dirty="0"/>
              <a:t>toekennen</a:t>
            </a:r>
            <a:r>
              <a:rPr lang="nl-BE" dirty="0"/>
              <a:t>, </a:t>
            </a:r>
            <a:r>
              <a:rPr lang="nl-BE" b="1" dirty="0"/>
              <a:t>veranderen</a:t>
            </a:r>
            <a:r>
              <a:rPr lang="nl-BE" dirty="0"/>
              <a:t> en </a:t>
            </a:r>
            <a:r>
              <a:rPr lang="nl-BE" b="1" dirty="0"/>
              <a:t>verwijderen</a:t>
            </a:r>
            <a:r>
              <a:rPr lang="nl-BE" dirty="0"/>
              <a:t> van </a:t>
            </a:r>
            <a:r>
              <a:rPr lang="nl-BE" b="1" dirty="0"/>
              <a:t>toegangsrechten</a:t>
            </a:r>
            <a:r>
              <a:rPr lang="nl-BE" dirty="0"/>
              <a:t> tot toepassingen en systemen die persoonsgegevens gebruiken/verwerken.</a:t>
            </a:r>
          </a:p>
          <a:p>
            <a:pPr lvl="2"/>
            <a:r>
              <a:rPr lang="nl-BE" dirty="0"/>
              <a:t>op </a:t>
            </a:r>
            <a:r>
              <a:rPr lang="nl-BE" b="1" dirty="0"/>
              <a:t>basis</a:t>
            </a:r>
            <a:r>
              <a:rPr lang="nl-BE" dirty="0"/>
              <a:t> van de </a:t>
            </a:r>
            <a:r>
              <a:rPr lang="nl-BE" b="1" dirty="0"/>
              <a:t>classificatie</a:t>
            </a:r>
            <a:r>
              <a:rPr lang="nl-BE" dirty="0"/>
              <a:t> van de </a:t>
            </a:r>
            <a:r>
              <a:rPr lang="nl-BE" b="1" dirty="0"/>
              <a:t>persoonsgegevens</a:t>
            </a:r>
            <a:r>
              <a:rPr lang="nl-BE" dirty="0"/>
              <a:t>.</a:t>
            </a:r>
          </a:p>
          <a:p>
            <a:pPr lvl="2"/>
            <a:r>
              <a:rPr lang="nl-BE" b="1" dirty="0"/>
              <a:t>technische</a:t>
            </a:r>
            <a:r>
              <a:rPr lang="nl-BE" dirty="0"/>
              <a:t> en </a:t>
            </a:r>
            <a:r>
              <a:rPr lang="nl-BE" b="1" dirty="0"/>
              <a:t>organisatorische</a:t>
            </a:r>
            <a:r>
              <a:rPr lang="nl-BE" dirty="0"/>
              <a:t> </a:t>
            </a:r>
            <a:r>
              <a:rPr lang="nl-BE" b="1" dirty="0"/>
              <a:t>maatregelen</a:t>
            </a:r>
            <a:r>
              <a:rPr lang="nl-BE" dirty="0"/>
              <a:t> voorzien worden opdat enkel </a:t>
            </a:r>
            <a:r>
              <a:rPr lang="nl-BE" b="1" dirty="0"/>
              <a:t>gemachtigde</a:t>
            </a:r>
            <a:r>
              <a:rPr lang="nl-BE" dirty="0"/>
              <a:t> personen </a:t>
            </a:r>
            <a:r>
              <a:rPr lang="nl-BE"/>
              <a:t>toegang </a:t>
            </a:r>
            <a:r>
              <a:rPr lang="nl-BE" smtClean="0"/>
              <a:t>hebben </a:t>
            </a:r>
            <a:r>
              <a:rPr lang="nl-BE" dirty="0"/>
              <a:t>tot de persoonsgegevens nodig voor de uitoefening van hum ambt</a:t>
            </a:r>
          </a:p>
          <a:p>
            <a:pPr lvl="2"/>
            <a:r>
              <a:rPr lang="nl-BE" b="1" dirty="0"/>
              <a:t>gebruikers</a:t>
            </a:r>
            <a:r>
              <a:rPr lang="nl-BE" dirty="0"/>
              <a:t> </a:t>
            </a:r>
            <a:r>
              <a:rPr lang="nl-BE" b="1" dirty="0"/>
              <a:t>inlichten</a:t>
            </a:r>
            <a:r>
              <a:rPr lang="nl-BE" dirty="0"/>
              <a:t> over hun </a:t>
            </a:r>
            <a:r>
              <a:rPr lang="nl-BE" b="1" dirty="0"/>
              <a:t>verantwoordelijkheid</a:t>
            </a:r>
            <a:r>
              <a:rPr lang="nl-BE" dirty="0"/>
              <a:t> in een doeltreffende toegangsbeveiliging, </a:t>
            </a:r>
          </a:p>
          <a:p>
            <a:pPr lvl="3"/>
            <a:r>
              <a:rPr lang="nl-BE" sz="2400" dirty="0"/>
              <a:t>gebruik van </a:t>
            </a:r>
            <a:r>
              <a:rPr lang="nl-BE" sz="2400" b="1" dirty="0"/>
              <a:t>wachtwoorden</a:t>
            </a:r>
            <a:r>
              <a:rPr lang="nl-BE" sz="2400" dirty="0"/>
              <a:t> en beveiliging van gebruikersapparatuur waarop persoonsgegevens gebruikt/verwerkt worden.</a:t>
            </a:r>
          </a:p>
          <a:p>
            <a:endParaRPr lang="nl-BE" dirty="0"/>
          </a:p>
        </p:txBody>
      </p:sp>
    </p:spTree>
    <p:extLst>
      <p:ext uri="{BB962C8B-B14F-4D97-AF65-F5344CB8AC3E}">
        <p14:creationId xmlns:p14="http://schemas.microsoft.com/office/powerpoint/2010/main" val="3099192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a:bodyPr>
          <a:lstStyle/>
          <a:p>
            <a:endParaRPr lang="nl-BE" dirty="0"/>
          </a:p>
          <a:p>
            <a:pPr lvl="1"/>
            <a:r>
              <a:rPr lang="nl-BE" sz="2800" b="1" dirty="0" smtClean="0"/>
              <a:t>6. Cryptografie</a:t>
            </a:r>
            <a:endParaRPr lang="nl-BE" sz="2800" dirty="0"/>
          </a:p>
          <a:p>
            <a:pPr lvl="2"/>
            <a:r>
              <a:rPr lang="nl-BE" dirty="0"/>
              <a:t>Afhankelijk van de resultaten van de </a:t>
            </a:r>
            <a:r>
              <a:rPr lang="nl-BE" b="1" dirty="0"/>
              <a:t>risicobeoordeling</a:t>
            </a:r>
            <a:r>
              <a:rPr lang="nl-BE" dirty="0"/>
              <a:t> moet uw organisatie een </a:t>
            </a:r>
            <a:r>
              <a:rPr lang="nl-BE" b="1" dirty="0"/>
              <a:t>beleid</a:t>
            </a:r>
            <a:r>
              <a:rPr lang="nl-BE" dirty="0"/>
              <a:t> ontwikkelen voor een correct en </a:t>
            </a:r>
            <a:r>
              <a:rPr lang="nl-BE" b="1" dirty="0"/>
              <a:t>doeltreffend</a:t>
            </a:r>
            <a:r>
              <a:rPr lang="nl-BE" dirty="0"/>
              <a:t> </a:t>
            </a:r>
            <a:r>
              <a:rPr lang="nl-BE" b="1" dirty="0"/>
              <a:t>gebruik</a:t>
            </a:r>
            <a:r>
              <a:rPr lang="nl-BE" dirty="0"/>
              <a:t> van </a:t>
            </a:r>
            <a:r>
              <a:rPr lang="nl-BE" b="1" dirty="0"/>
              <a:t>cryptografie</a:t>
            </a:r>
            <a:r>
              <a:rPr lang="nl-BE" dirty="0"/>
              <a:t> om de vertrouwelijkheid, authenticiteit en/of integriteit van persoonsgegevens te beschermen.</a:t>
            </a:r>
          </a:p>
          <a:p>
            <a:endParaRPr lang="nl-BE" dirty="0"/>
          </a:p>
        </p:txBody>
      </p:sp>
    </p:spTree>
    <p:extLst>
      <p:ext uri="{BB962C8B-B14F-4D97-AF65-F5344CB8AC3E}">
        <p14:creationId xmlns:p14="http://schemas.microsoft.com/office/powerpoint/2010/main" val="1636198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fontScale="92500" lnSpcReduction="10000"/>
          </a:bodyPr>
          <a:lstStyle/>
          <a:p>
            <a:pPr marL="411480" lvl="1" indent="0">
              <a:buNone/>
            </a:pPr>
            <a:r>
              <a:rPr lang="nl-BE" sz="2800" b="1" dirty="0" smtClean="0"/>
              <a:t>7. Fysieke beveiliging</a:t>
            </a:r>
          </a:p>
          <a:p>
            <a:pPr marL="411480" lvl="1" indent="0">
              <a:buNone/>
            </a:pPr>
            <a:endParaRPr lang="nl-BE" sz="2800" dirty="0"/>
          </a:p>
          <a:p>
            <a:pPr lvl="2"/>
            <a:r>
              <a:rPr lang="nl-BE" dirty="0"/>
              <a:t>Op basis van de resultaten van de </a:t>
            </a:r>
            <a:r>
              <a:rPr lang="nl-BE" b="1" dirty="0"/>
              <a:t>risicobeoordeling</a:t>
            </a:r>
            <a:r>
              <a:rPr lang="nl-BE" dirty="0"/>
              <a:t> </a:t>
            </a:r>
          </a:p>
          <a:p>
            <a:pPr lvl="3"/>
            <a:r>
              <a:rPr lang="nl-BE" sz="2400" b="1" dirty="0"/>
              <a:t>beveiligde</a:t>
            </a:r>
            <a:r>
              <a:rPr lang="nl-BE" sz="2400" dirty="0"/>
              <a:t> </a:t>
            </a:r>
            <a:r>
              <a:rPr lang="nl-BE" sz="2400" b="1" dirty="0"/>
              <a:t>zones</a:t>
            </a:r>
            <a:r>
              <a:rPr lang="nl-BE" sz="2400" dirty="0"/>
              <a:t> en de </a:t>
            </a:r>
            <a:r>
              <a:rPr lang="nl-BE" sz="2400" b="1" dirty="0"/>
              <a:t>gepaste toegangsbeveiligingen </a:t>
            </a:r>
            <a:r>
              <a:rPr lang="nl-BE" sz="2400" dirty="0"/>
              <a:t>bepaald worden om alle ruimten te beveiligen waarin zich informatie en </a:t>
            </a:r>
            <a:r>
              <a:rPr lang="nl-BE" sz="2400" dirty="0" err="1"/>
              <a:t>informatieverwerkende</a:t>
            </a:r>
            <a:r>
              <a:rPr lang="nl-BE" sz="2400" dirty="0"/>
              <a:t> faciliteiten met persoonsgegevens bevinden.</a:t>
            </a:r>
          </a:p>
          <a:p>
            <a:pPr lvl="3"/>
            <a:r>
              <a:rPr lang="nl-BE" sz="2400" dirty="0"/>
              <a:t> Uw organisatie moet de nodige </a:t>
            </a:r>
            <a:r>
              <a:rPr lang="nl-BE" sz="2400" b="1" dirty="0"/>
              <a:t>maatregelen</a:t>
            </a:r>
            <a:r>
              <a:rPr lang="nl-BE" sz="2400" dirty="0"/>
              <a:t> bepalen met betrekking tot de </a:t>
            </a:r>
            <a:r>
              <a:rPr lang="nl-BE" sz="2400" b="1" dirty="0"/>
              <a:t>beveiligde</a:t>
            </a:r>
            <a:r>
              <a:rPr lang="nl-BE" sz="2400" dirty="0"/>
              <a:t> </a:t>
            </a:r>
            <a:r>
              <a:rPr lang="nl-BE" sz="2400" b="1" dirty="0"/>
              <a:t>zones</a:t>
            </a:r>
            <a:r>
              <a:rPr lang="nl-BE" sz="2400" dirty="0"/>
              <a:t> om elke vorm van schade te vermijden die de persoonsgegevens in gevaar kunnen brengen.</a:t>
            </a:r>
          </a:p>
          <a:p>
            <a:pPr lvl="3"/>
            <a:r>
              <a:rPr lang="nl-BE" sz="2400" dirty="0"/>
              <a:t>gepaste </a:t>
            </a:r>
            <a:r>
              <a:rPr lang="nl-BE" sz="2400" b="1" dirty="0"/>
              <a:t>beheersmaatregelen</a:t>
            </a:r>
            <a:r>
              <a:rPr lang="nl-BE" sz="2400" dirty="0"/>
              <a:t> te bepalen betreffende de </a:t>
            </a:r>
            <a:r>
              <a:rPr lang="nl-BE" sz="2400" b="1" dirty="0"/>
              <a:t>apparatuur</a:t>
            </a:r>
            <a:r>
              <a:rPr lang="nl-BE" sz="2400" dirty="0"/>
              <a:t> in het gebouw en buiten het gebouw.</a:t>
            </a:r>
          </a:p>
          <a:p>
            <a:pPr lvl="3"/>
            <a:r>
              <a:rPr lang="nl-BE" sz="2400" dirty="0"/>
              <a:t>procedure uitwerken voor het </a:t>
            </a:r>
            <a:r>
              <a:rPr lang="nl-BE" sz="2400" b="1" dirty="0"/>
              <a:t>verwijderen</a:t>
            </a:r>
            <a:r>
              <a:rPr lang="nl-BE" sz="2400" dirty="0"/>
              <a:t> of </a:t>
            </a:r>
            <a:r>
              <a:rPr lang="nl-BE" sz="2400" b="1" dirty="0"/>
              <a:t>hergebruiken</a:t>
            </a:r>
            <a:r>
              <a:rPr lang="nl-BE" sz="2400" dirty="0"/>
              <a:t> van alle </a:t>
            </a:r>
            <a:r>
              <a:rPr lang="nl-BE" sz="2400" b="1" dirty="0"/>
              <a:t>apparatuur</a:t>
            </a:r>
            <a:r>
              <a:rPr lang="nl-BE" sz="2400" dirty="0"/>
              <a:t> met opslagmedia waarop gevoelige gegevens staan</a:t>
            </a:r>
          </a:p>
          <a:p>
            <a:endParaRPr lang="nl-BE" dirty="0"/>
          </a:p>
        </p:txBody>
      </p:sp>
    </p:spTree>
    <p:extLst>
      <p:ext uri="{BB962C8B-B14F-4D97-AF65-F5344CB8AC3E}">
        <p14:creationId xmlns:p14="http://schemas.microsoft.com/office/powerpoint/2010/main" val="3850639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Informatieveiligheid in CLB</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293096"/>
            <a:ext cx="2545263" cy="565614"/>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872868"/>
            <a:ext cx="8812155" cy="1068474"/>
          </a:xfrm>
          <a:prstGeom prst="rect">
            <a:avLst/>
          </a:prstGeom>
        </p:spPr>
      </p:pic>
    </p:spTree>
    <p:extLst>
      <p:ext uri="{BB962C8B-B14F-4D97-AF65-F5344CB8AC3E}">
        <p14:creationId xmlns:p14="http://schemas.microsoft.com/office/powerpoint/2010/main" val="363492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lnSpcReduction="10000"/>
          </a:bodyPr>
          <a:lstStyle/>
          <a:p>
            <a:pPr marL="411480" lvl="1" indent="0">
              <a:buNone/>
            </a:pPr>
            <a:r>
              <a:rPr lang="nl-BE" sz="2800" b="1" dirty="0" smtClean="0"/>
              <a:t>8. Operationele</a:t>
            </a:r>
            <a:r>
              <a:rPr lang="nl-BE" sz="2800" dirty="0" smtClean="0"/>
              <a:t> </a:t>
            </a:r>
            <a:r>
              <a:rPr lang="nl-BE" sz="2800" b="1" dirty="0"/>
              <a:t>veiligheid</a:t>
            </a:r>
            <a:endParaRPr lang="nl-BE" sz="2800" dirty="0"/>
          </a:p>
          <a:p>
            <a:pPr lvl="2"/>
            <a:r>
              <a:rPr lang="nl-BE" dirty="0"/>
              <a:t>Uw organisatie moet de nodige </a:t>
            </a:r>
            <a:r>
              <a:rPr lang="nl-BE" b="1" dirty="0"/>
              <a:t>procedures en verantwoordelijkheden</a:t>
            </a:r>
            <a:r>
              <a:rPr lang="nl-BE" dirty="0"/>
              <a:t> bepalen bij </a:t>
            </a:r>
            <a:r>
              <a:rPr lang="nl-BE" b="1" dirty="0"/>
              <a:t>veranderingen </a:t>
            </a:r>
            <a:r>
              <a:rPr lang="nl-BE" dirty="0"/>
              <a:t>in de organisatie, bedrijfsprocessen, </a:t>
            </a:r>
            <a:r>
              <a:rPr lang="nl-BE" dirty="0" err="1"/>
              <a:t>informatieverwerkende</a:t>
            </a:r>
            <a:r>
              <a:rPr lang="nl-BE" dirty="0"/>
              <a:t> faciliteiten en systemen die van invloed zijn op de informatiebeveiliging van persoonsgegevens.</a:t>
            </a:r>
          </a:p>
          <a:p>
            <a:pPr lvl="2"/>
            <a:r>
              <a:rPr lang="nl-BE" dirty="0"/>
              <a:t>Uw organisatie moet beschikken over geschikte procedures en richtlijnen ter bescherming tegen </a:t>
            </a:r>
            <a:r>
              <a:rPr lang="nl-BE" b="1" dirty="0" err="1"/>
              <a:t>malware</a:t>
            </a:r>
            <a:r>
              <a:rPr lang="nl-BE" dirty="0"/>
              <a:t> en om het </a:t>
            </a:r>
            <a:r>
              <a:rPr lang="nl-BE" b="1" dirty="0"/>
              <a:t>bewustzijn</a:t>
            </a:r>
            <a:r>
              <a:rPr lang="nl-BE" dirty="0"/>
              <a:t> van de systeem- en de </a:t>
            </a:r>
            <a:r>
              <a:rPr lang="nl-BE" b="1" dirty="0"/>
              <a:t>eindgebruikers</a:t>
            </a:r>
            <a:r>
              <a:rPr lang="nl-BE" dirty="0"/>
              <a:t> te </a:t>
            </a:r>
            <a:r>
              <a:rPr lang="nl-BE" b="1" dirty="0"/>
              <a:t>vergroten</a:t>
            </a:r>
            <a:endParaRPr lang="nl-BE" dirty="0"/>
          </a:p>
          <a:p>
            <a:pPr lvl="2"/>
            <a:r>
              <a:rPr lang="nl-BE" b="1" i="1" dirty="0"/>
              <a:t>back-up beleid</a:t>
            </a:r>
            <a:r>
              <a:rPr lang="nl-BE" dirty="0"/>
              <a:t> op te stellen en op te volgen om een adequaat </a:t>
            </a:r>
            <a:r>
              <a:rPr lang="nl-BE" b="1" dirty="0"/>
              <a:t>herstel</a:t>
            </a:r>
            <a:r>
              <a:rPr lang="nl-BE" dirty="0"/>
              <a:t> te </a:t>
            </a:r>
            <a:r>
              <a:rPr lang="nl-BE" b="1" dirty="0"/>
              <a:t>waarborgen</a:t>
            </a:r>
            <a:r>
              <a:rPr lang="nl-BE" dirty="0"/>
              <a:t> na verlies, schade, diefstal of het ongewenst veranderen van persoonsgegevens.</a:t>
            </a:r>
          </a:p>
          <a:p>
            <a:endParaRPr lang="nl-BE" dirty="0"/>
          </a:p>
        </p:txBody>
      </p:sp>
    </p:spTree>
    <p:extLst>
      <p:ext uri="{BB962C8B-B14F-4D97-AF65-F5344CB8AC3E}">
        <p14:creationId xmlns:p14="http://schemas.microsoft.com/office/powerpoint/2010/main" val="3584663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lnSpcReduction="10000"/>
          </a:bodyPr>
          <a:lstStyle/>
          <a:p>
            <a:pPr marL="411480" lvl="1" indent="0">
              <a:buNone/>
            </a:pPr>
            <a:r>
              <a:rPr lang="nl-BE" sz="2800" b="1" dirty="0" smtClean="0"/>
              <a:t>9. Communicatie</a:t>
            </a:r>
          </a:p>
          <a:p>
            <a:pPr marL="411480" lvl="1" indent="0">
              <a:buNone/>
            </a:pPr>
            <a:endParaRPr lang="nl-BE" sz="2800" dirty="0"/>
          </a:p>
          <a:p>
            <a:pPr lvl="2"/>
            <a:r>
              <a:rPr lang="nl-BE" b="1" dirty="0"/>
              <a:t>Netwerkbeveiliging</a:t>
            </a:r>
            <a:r>
              <a:rPr lang="nl-BE" dirty="0"/>
              <a:t> moet een </a:t>
            </a:r>
            <a:r>
              <a:rPr lang="nl-BE" b="1" dirty="0"/>
              <a:t>onderdeel</a:t>
            </a:r>
            <a:r>
              <a:rPr lang="nl-BE" dirty="0"/>
              <a:t> vormen van uw </a:t>
            </a:r>
            <a:r>
              <a:rPr lang="nl-BE" b="1" dirty="0"/>
              <a:t>globaal</a:t>
            </a:r>
            <a:r>
              <a:rPr lang="nl-BE" dirty="0"/>
              <a:t> </a:t>
            </a:r>
            <a:r>
              <a:rPr lang="nl-BE" b="1" dirty="0"/>
              <a:t>informatiebeveiligingsplan</a:t>
            </a:r>
            <a:r>
              <a:rPr lang="nl-BE" dirty="0"/>
              <a:t> waarbij bijzondere aandacht moet besteed worden aan de informatiestromen waarbij persoonsgegevens uw organisatie kunnen verlaten</a:t>
            </a:r>
          </a:p>
          <a:p>
            <a:pPr lvl="2">
              <a:lnSpc>
                <a:spcPct val="90000"/>
              </a:lnSpc>
            </a:pPr>
            <a:r>
              <a:rPr lang="nl-BE" dirty="0"/>
              <a:t>Uw organisatie moet over een formeel, geactualiseerd en door het hoogste beslissingsorgaan van uw organisatie goedgekeurd </a:t>
            </a:r>
            <a:r>
              <a:rPr lang="nl-BE" sz="2200" b="1" dirty="0"/>
              <a:t>beleid</a:t>
            </a:r>
            <a:r>
              <a:rPr lang="nl-BE" dirty="0"/>
              <a:t> beschikken </a:t>
            </a:r>
            <a:r>
              <a:rPr lang="nl-BE" sz="2200" b="1" dirty="0"/>
              <a:t>inzake</a:t>
            </a:r>
            <a:r>
              <a:rPr lang="nl-BE" dirty="0"/>
              <a:t> </a:t>
            </a:r>
            <a:r>
              <a:rPr lang="nl-BE" sz="2200" b="1" dirty="0"/>
              <a:t>communicatiemiddelen</a:t>
            </a:r>
            <a:r>
              <a:rPr lang="nl-BE" dirty="0"/>
              <a:t> (</a:t>
            </a:r>
            <a:r>
              <a:rPr lang="nl-BE" sz="2200" b="1" dirty="0"/>
              <a:t>zoals</a:t>
            </a:r>
            <a:r>
              <a:rPr lang="nl-BE" dirty="0"/>
              <a:t> </a:t>
            </a:r>
            <a:r>
              <a:rPr lang="nl-BE" sz="2200" b="1" dirty="0"/>
              <a:t>e-mail</a:t>
            </a:r>
            <a:r>
              <a:rPr lang="nl-BE" dirty="0"/>
              <a:t>, </a:t>
            </a:r>
            <a:r>
              <a:rPr lang="nl-BE" sz="2200" b="1" dirty="0"/>
              <a:t>internet</a:t>
            </a:r>
            <a:r>
              <a:rPr lang="nl-BE" dirty="0"/>
              <a:t>, </a:t>
            </a:r>
            <a:r>
              <a:rPr lang="nl-BE" sz="2200" b="1" dirty="0"/>
              <a:t>video</a:t>
            </a:r>
            <a:r>
              <a:rPr lang="nl-BE" dirty="0"/>
              <a:t>, </a:t>
            </a:r>
            <a:r>
              <a:rPr lang="nl-BE" sz="2200" b="1" dirty="0"/>
              <a:t>fax</a:t>
            </a:r>
            <a:r>
              <a:rPr lang="nl-BE" dirty="0"/>
              <a:t> en </a:t>
            </a:r>
            <a:r>
              <a:rPr lang="nl-BE" sz="2200" b="1" dirty="0"/>
              <a:t>telefoon</a:t>
            </a:r>
            <a:r>
              <a:rPr lang="nl-BE" dirty="0"/>
              <a:t>) dat op regelmatige basis naar alle relevante partijen gecommuniceerd wordt en waarin bijzondere aandacht wordt gegeven aan het gebruik van persoonsgegevens</a:t>
            </a:r>
          </a:p>
        </p:txBody>
      </p:sp>
    </p:spTree>
    <p:extLst>
      <p:ext uri="{BB962C8B-B14F-4D97-AF65-F5344CB8AC3E}">
        <p14:creationId xmlns:p14="http://schemas.microsoft.com/office/powerpoint/2010/main" val="1956310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a:bodyPr>
          <a:lstStyle/>
          <a:p>
            <a:endParaRPr lang="nl-BE" dirty="0"/>
          </a:p>
          <a:p>
            <a:pPr lvl="1"/>
            <a:r>
              <a:rPr lang="nl-BE" sz="2800" b="1" dirty="0" smtClean="0"/>
              <a:t>10. Aankoop</a:t>
            </a:r>
            <a:r>
              <a:rPr lang="nl-BE" sz="2800" b="1" dirty="0"/>
              <a:t>, ontwikkeling en onderhoud</a:t>
            </a:r>
            <a:endParaRPr lang="nl-BE" sz="2800" dirty="0"/>
          </a:p>
          <a:p>
            <a:pPr lvl="2"/>
            <a:r>
              <a:rPr lang="nl-BE" dirty="0"/>
              <a:t>Uw organisatie dient erover te waken dat de </a:t>
            </a:r>
            <a:r>
              <a:rPr lang="nl-BE" b="1" dirty="0"/>
              <a:t>beveiligingsvereisten</a:t>
            </a:r>
            <a:r>
              <a:rPr lang="nl-BE" dirty="0"/>
              <a:t> voor de persoonsgegevens onverminderd </a:t>
            </a:r>
            <a:r>
              <a:rPr lang="nl-BE" b="1" dirty="0"/>
              <a:t>gegarandeerd blijven bij de aanschaf of ontwikkeling van nieuwe informatiesystemen</a:t>
            </a:r>
            <a:r>
              <a:rPr lang="nl-BE" dirty="0"/>
              <a:t> of bij </a:t>
            </a:r>
            <a:r>
              <a:rPr lang="nl-BE" b="1" dirty="0"/>
              <a:t>uitbreidingen</a:t>
            </a:r>
            <a:r>
              <a:rPr lang="nl-BE" dirty="0"/>
              <a:t> van bestaande informatiesystemen. Onder informatiesystemen worden toepassingen, diensten, IT-middelen of andere </a:t>
            </a:r>
            <a:r>
              <a:rPr lang="nl-BE" dirty="0" err="1"/>
              <a:t>informatieverwerkende</a:t>
            </a:r>
            <a:r>
              <a:rPr lang="nl-BE" dirty="0"/>
              <a:t> onderdelen verstaan.</a:t>
            </a:r>
          </a:p>
          <a:p>
            <a:pPr marL="411480" lvl="1" indent="0">
              <a:buNone/>
            </a:pPr>
            <a:endParaRPr lang="nl-BE" dirty="0"/>
          </a:p>
        </p:txBody>
      </p:sp>
    </p:spTree>
    <p:extLst>
      <p:ext uri="{BB962C8B-B14F-4D97-AF65-F5344CB8AC3E}">
        <p14:creationId xmlns:p14="http://schemas.microsoft.com/office/powerpoint/2010/main" val="3034851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a:bodyPr>
          <a:lstStyle/>
          <a:p>
            <a:endParaRPr lang="nl-BE" dirty="0"/>
          </a:p>
          <a:p>
            <a:endParaRPr lang="nl-BE" dirty="0"/>
          </a:p>
          <a:p>
            <a:pPr lvl="1"/>
            <a:r>
              <a:rPr lang="nl-BE" sz="2800" b="1" dirty="0" smtClean="0"/>
              <a:t>11. Relaties </a:t>
            </a:r>
            <a:r>
              <a:rPr lang="nl-BE" sz="2800" b="1" dirty="0"/>
              <a:t>met leveranciers</a:t>
            </a:r>
            <a:endParaRPr lang="nl-BE" sz="2800" dirty="0"/>
          </a:p>
          <a:p>
            <a:pPr lvl="2"/>
            <a:r>
              <a:rPr lang="nl-BE" dirty="0"/>
              <a:t>In geval van samenwerking met leveranciers dient uw organisatie zich ervan te vergewissen dat de </a:t>
            </a:r>
            <a:r>
              <a:rPr lang="nl-BE" b="1" dirty="0"/>
              <a:t>leverancier voldoende waarborgen</a:t>
            </a:r>
            <a:r>
              <a:rPr lang="nl-BE" dirty="0"/>
              <a:t> biedt m.b.t. de informatiebeveiliging van persoonsgegevens en dat de verplichtingen inzake het gebruik en de verwerking van persoonsgegevens </a:t>
            </a:r>
            <a:r>
              <a:rPr lang="nl-BE" b="1" dirty="0"/>
              <a:t>contractueel zijn vastgelegd</a:t>
            </a:r>
            <a:endParaRPr lang="nl-BE" dirty="0"/>
          </a:p>
          <a:p>
            <a:pPr lvl="1"/>
            <a:endParaRPr lang="nl-BE" dirty="0"/>
          </a:p>
          <a:p>
            <a:pPr marL="411480" lvl="1" indent="0">
              <a:buNone/>
            </a:pPr>
            <a:endParaRPr lang="nl-BE" dirty="0"/>
          </a:p>
        </p:txBody>
      </p:sp>
    </p:spTree>
    <p:extLst>
      <p:ext uri="{BB962C8B-B14F-4D97-AF65-F5344CB8AC3E}">
        <p14:creationId xmlns:p14="http://schemas.microsoft.com/office/powerpoint/2010/main" val="3176075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a:bodyPr>
          <a:lstStyle/>
          <a:p>
            <a:endParaRPr lang="nl-BE" dirty="0"/>
          </a:p>
          <a:p>
            <a:endParaRPr lang="nl-BE" dirty="0"/>
          </a:p>
          <a:p>
            <a:endParaRPr lang="nl-BE" dirty="0"/>
          </a:p>
          <a:p>
            <a:pPr lvl="1"/>
            <a:r>
              <a:rPr lang="nl-BE" sz="2800" b="1" dirty="0" smtClean="0"/>
              <a:t>12. Veiligheidsincidenten</a:t>
            </a:r>
            <a:endParaRPr lang="nl-BE" sz="2800" dirty="0"/>
          </a:p>
          <a:p>
            <a:pPr lvl="2"/>
            <a:r>
              <a:rPr lang="nl-BE" b="1" dirty="0"/>
              <a:t>De verantwoordelijkheden en de procedures</a:t>
            </a:r>
            <a:r>
              <a:rPr lang="nl-BE" dirty="0"/>
              <a:t> moeten vastgelegd worden inzake de </a:t>
            </a:r>
            <a:r>
              <a:rPr lang="nl-BE" b="1" dirty="0"/>
              <a:t>detectie en de behandeling</a:t>
            </a:r>
            <a:r>
              <a:rPr lang="nl-BE" dirty="0"/>
              <a:t> van informatiebeveiligingsincidenten en zwakke plekken rond persoonsgegevens die gerapporteerd worden.</a:t>
            </a:r>
          </a:p>
          <a:p>
            <a:pPr lvl="1"/>
            <a:endParaRPr lang="nl-BE" dirty="0"/>
          </a:p>
          <a:p>
            <a:pPr marL="411480" lvl="1" indent="0">
              <a:buNone/>
            </a:pPr>
            <a:endParaRPr lang="nl-BE" dirty="0"/>
          </a:p>
        </p:txBody>
      </p:sp>
    </p:spTree>
    <p:extLst>
      <p:ext uri="{BB962C8B-B14F-4D97-AF65-F5344CB8AC3E}">
        <p14:creationId xmlns:p14="http://schemas.microsoft.com/office/powerpoint/2010/main" val="2915238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a:bodyPr>
          <a:lstStyle/>
          <a:p>
            <a:endParaRPr lang="nl-BE" dirty="0"/>
          </a:p>
          <a:p>
            <a:pPr marL="109728" indent="0">
              <a:buNone/>
            </a:pPr>
            <a:endParaRPr lang="nl-BE" dirty="0"/>
          </a:p>
          <a:p>
            <a:pPr lvl="1"/>
            <a:r>
              <a:rPr lang="nl-BE" sz="2800" b="1" dirty="0" smtClean="0"/>
              <a:t>13. Continuïteitsbeheer</a:t>
            </a:r>
            <a:endParaRPr lang="nl-BE" sz="2800" dirty="0"/>
          </a:p>
          <a:p>
            <a:pPr lvl="2"/>
            <a:r>
              <a:rPr lang="nl-BE" dirty="0"/>
              <a:t>Uw organisatie moet op basis van een </a:t>
            </a:r>
            <a:r>
              <a:rPr lang="nl-BE" b="1" dirty="0"/>
              <a:t>risicobeoordeling</a:t>
            </a:r>
            <a:endParaRPr lang="nl-BE" dirty="0"/>
          </a:p>
          <a:p>
            <a:pPr lvl="3"/>
            <a:r>
              <a:rPr lang="nl-BE" sz="2400" dirty="0"/>
              <a:t> de nodige </a:t>
            </a:r>
            <a:r>
              <a:rPr lang="nl-BE" sz="2400" b="1" dirty="0"/>
              <a:t>maatregelen bepalen</a:t>
            </a:r>
            <a:r>
              <a:rPr lang="nl-BE" sz="2400" dirty="0"/>
              <a:t> om de </a:t>
            </a:r>
            <a:r>
              <a:rPr lang="nl-BE" sz="2400" b="1" dirty="0"/>
              <a:t>continuïteit</a:t>
            </a:r>
            <a:r>
              <a:rPr lang="nl-BE" sz="2400" dirty="0"/>
              <a:t> van de informatiebeveiliging van persoonsgegevens te waarborgen.</a:t>
            </a:r>
          </a:p>
          <a:p>
            <a:pPr lvl="3"/>
            <a:r>
              <a:rPr lang="nl-BE" sz="2400" b="1" dirty="0"/>
              <a:t>redundantie</a:t>
            </a:r>
            <a:endParaRPr lang="nl-BE" sz="2400" dirty="0"/>
          </a:p>
          <a:p>
            <a:pPr lvl="1"/>
            <a:endParaRPr lang="nl-BE" dirty="0"/>
          </a:p>
          <a:p>
            <a:pPr marL="411480" lvl="1" indent="0">
              <a:buNone/>
            </a:pPr>
            <a:endParaRPr lang="nl-BE" dirty="0"/>
          </a:p>
        </p:txBody>
      </p:sp>
    </p:spTree>
    <p:extLst>
      <p:ext uri="{BB962C8B-B14F-4D97-AF65-F5344CB8AC3E}">
        <p14:creationId xmlns:p14="http://schemas.microsoft.com/office/powerpoint/2010/main" val="3190930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836712"/>
            <a:ext cx="8229600" cy="5688632"/>
          </a:xfrm>
        </p:spPr>
        <p:txBody>
          <a:bodyPr>
            <a:normAutofit/>
          </a:bodyPr>
          <a:lstStyle/>
          <a:p>
            <a:pPr marL="109728" indent="0">
              <a:buNone/>
            </a:pPr>
            <a:r>
              <a:rPr lang="nl-BE" dirty="0" smtClean="0"/>
              <a:t> </a:t>
            </a:r>
            <a:endParaRPr lang="nl-BE" dirty="0"/>
          </a:p>
          <a:p>
            <a:pPr lvl="1"/>
            <a:r>
              <a:rPr lang="nl-BE" sz="2800" b="1" dirty="0" smtClean="0"/>
              <a:t>14.Naleving </a:t>
            </a:r>
            <a:r>
              <a:rPr lang="nl-BE" sz="2800" b="1" dirty="0"/>
              <a:t>en controle </a:t>
            </a:r>
            <a:endParaRPr lang="nl-BE" sz="2800" dirty="0"/>
          </a:p>
          <a:p>
            <a:pPr lvl="2"/>
            <a:r>
              <a:rPr lang="nl-BE" dirty="0"/>
              <a:t>Uw organisatie moet steeds alle </a:t>
            </a:r>
            <a:r>
              <a:rPr lang="nl-BE" b="1" dirty="0"/>
              <a:t>van toepassing zijnde wetten en regels</a:t>
            </a:r>
            <a:r>
              <a:rPr lang="nl-BE" dirty="0"/>
              <a:t> over de verwerking en de bescherming van persoonsgegevens </a:t>
            </a:r>
            <a:r>
              <a:rPr lang="nl-BE" b="1" dirty="0"/>
              <a:t>naleven</a:t>
            </a:r>
            <a:endParaRPr lang="nl-BE" dirty="0"/>
          </a:p>
          <a:p>
            <a:pPr lvl="2"/>
            <a:r>
              <a:rPr lang="nl-BE" dirty="0"/>
              <a:t>Uw organisatie moet op regelmatige basis een degelijke </a:t>
            </a:r>
            <a:r>
              <a:rPr lang="nl-BE" b="1" dirty="0"/>
              <a:t>audit</a:t>
            </a:r>
            <a:r>
              <a:rPr lang="nl-BE" dirty="0"/>
              <a:t> organiseren met betrekking tot informatiebeveiliging van persoonsgegevens. Deze </a:t>
            </a:r>
            <a:r>
              <a:rPr lang="nl-BE" b="1" dirty="0"/>
              <a:t>audit moet betrekking hebben op de vorige domeinen </a:t>
            </a:r>
            <a:endParaRPr lang="nl-BE" dirty="0"/>
          </a:p>
          <a:p>
            <a:pPr marL="411480" lvl="1" indent="0">
              <a:buNone/>
            </a:pPr>
            <a:endParaRPr lang="nl-BE" dirty="0"/>
          </a:p>
        </p:txBody>
      </p:sp>
    </p:spTree>
    <p:extLst>
      <p:ext uri="{BB962C8B-B14F-4D97-AF65-F5344CB8AC3E}">
        <p14:creationId xmlns:p14="http://schemas.microsoft.com/office/powerpoint/2010/main" val="159928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109728" indent="0" algn="ctr">
              <a:buNone/>
            </a:pPr>
            <a:r>
              <a:rPr lang="nl-BE" sz="5400" dirty="0" smtClean="0"/>
              <a:t>Algemene Verordening Gegevensbescherming (AVG)</a:t>
            </a:r>
            <a:endParaRPr lang="nl-BE" sz="5400" dirty="0"/>
          </a:p>
        </p:txBody>
      </p:sp>
    </p:spTree>
    <p:extLst>
      <p:ext uri="{BB962C8B-B14F-4D97-AF65-F5344CB8AC3E}">
        <p14:creationId xmlns:p14="http://schemas.microsoft.com/office/powerpoint/2010/main" val="3814285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nl-BE" altLang="nl-BE" dirty="0" smtClean="0"/>
              <a:t>AVG</a:t>
            </a:r>
          </a:p>
        </p:txBody>
      </p:sp>
      <p:sp>
        <p:nvSpPr>
          <p:cNvPr id="38915" name="Tijdelijke aanduiding voor inhoud 2"/>
          <p:cNvSpPr>
            <a:spLocks noGrp="1"/>
          </p:cNvSpPr>
          <p:nvPr>
            <p:ph idx="1"/>
          </p:nvPr>
        </p:nvSpPr>
        <p:spPr/>
        <p:txBody>
          <a:bodyPr>
            <a:normAutofit/>
          </a:bodyPr>
          <a:lstStyle/>
          <a:p>
            <a:pPr marL="342900" lvl="1" indent="-342900">
              <a:buClr>
                <a:schemeClr val="accent3"/>
              </a:buClr>
              <a:buFont typeface="Arial" panose="020B0604020202020204" pitchFamily="34" charset="0"/>
              <a:buChar char="•"/>
              <a:defRPr/>
            </a:pPr>
            <a:r>
              <a:rPr lang="nl-BE" altLang="nl-BE" sz="2800" dirty="0" smtClean="0">
                <a:solidFill>
                  <a:schemeClr val="tx1"/>
                </a:solidFill>
              </a:rPr>
              <a:t>Wat?</a:t>
            </a:r>
          </a:p>
          <a:p>
            <a:pPr marL="0" lvl="1" indent="0">
              <a:buClr>
                <a:schemeClr val="accent3"/>
              </a:buClr>
              <a:buNone/>
              <a:defRPr/>
            </a:pPr>
            <a:r>
              <a:rPr lang="nl-BE" altLang="nl-BE" sz="2800" dirty="0" smtClean="0">
                <a:solidFill>
                  <a:schemeClr val="tx1"/>
                </a:solidFill>
              </a:rPr>
              <a:t>    Algemene </a:t>
            </a:r>
            <a:r>
              <a:rPr lang="nl-BE" altLang="nl-BE" sz="2800" dirty="0">
                <a:solidFill>
                  <a:schemeClr val="tx1"/>
                </a:solidFill>
              </a:rPr>
              <a:t>Verordening </a:t>
            </a:r>
            <a:r>
              <a:rPr lang="nl-BE" altLang="nl-BE" sz="2800" dirty="0" smtClean="0">
                <a:solidFill>
                  <a:schemeClr val="tx1"/>
                </a:solidFill>
              </a:rPr>
              <a:t>Gegevensbescherming      </a:t>
            </a:r>
          </a:p>
          <a:p>
            <a:pPr marL="0" lvl="1" indent="0">
              <a:buClr>
                <a:schemeClr val="accent3"/>
              </a:buClr>
              <a:buNone/>
              <a:defRPr/>
            </a:pPr>
            <a:r>
              <a:rPr lang="nl-BE" altLang="nl-BE" sz="2800" dirty="0">
                <a:solidFill>
                  <a:schemeClr val="tx1"/>
                </a:solidFill>
              </a:rPr>
              <a:t> </a:t>
            </a:r>
            <a:r>
              <a:rPr lang="nl-BE" altLang="nl-BE" sz="2800" dirty="0" smtClean="0">
                <a:solidFill>
                  <a:schemeClr val="tx1"/>
                </a:solidFill>
              </a:rPr>
              <a:t>   → </a:t>
            </a:r>
            <a:r>
              <a:rPr lang="nl-BE" altLang="nl-BE" sz="2800" dirty="0">
                <a:solidFill>
                  <a:schemeClr val="tx1"/>
                </a:solidFill>
              </a:rPr>
              <a:t>Europese Verordening (geen richtlijn)</a:t>
            </a:r>
          </a:p>
          <a:p>
            <a:pPr lvl="1" eaLnBrk="1" hangingPunct="1">
              <a:defRPr/>
            </a:pPr>
            <a:endParaRPr lang="nl-BE" altLang="nl-BE" sz="2800" dirty="0">
              <a:solidFill>
                <a:schemeClr val="tx1"/>
              </a:solidFill>
            </a:endParaRPr>
          </a:p>
          <a:p>
            <a:pPr marL="342900" lvl="1" indent="-342900">
              <a:buClr>
                <a:schemeClr val="accent3"/>
              </a:buClr>
              <a:buFont typeface="Arial" panose="020B0604020202020204" pitchFamily="34" charset="0"/>
              <a:buChar char="•"/>
              <a:defRPr/>
            </a:pPr>
            <a:r>
              <a:rPr lang="nl-BE" altLang="nl-BE" sz="2800" dirty="0">
                <a:solidFill>
                  <a:schemeClr val="tx1"/>
                </a:solidFill>
              </a:rPr>
              <a:t>Wanneer?</a:t>
            </a:r>
          </a:p>
          <a:p>
            <a:pPr marL="864000" lvl="3" indent="-288000" eaLnBrk="1" fontAlgn="auto" hangingPunct="1">
              <a:spcAft>
                <a:spcPts val="0"/>
              </a:spcAft>
              <a:defRPr/>
            </a:pPr>
            <a:r>
              <a:rPr lang="nl-BE" altLang="nl-BE" sz="2800" dirty="0">
                <a:solidFill>
                  <a:schemeClr val="tx1"/>
                </a:solidFill>
              </a:rPr>
              <a:t>24 mei 2016 in werking getreden</a:t>
            </a:r>
          </a:p>
          <a:p>
            <a:pPr marL="864000" lvl="3" indent="-288000" eaLnBrk="1" fontAlgn="auto" hangingPunct="1">
              <a:spcAft>
                <a:spcPts val="0"/>
              </a:spcAft>
              <a:defRPr/>
            </a:pPr>
            <a:r>
              <a:rPr lang="nl-BE" altLang="nl-BE" sz="2800" dirty="0">
                <a:solidFill>
                  <a:schemeClr val="tx1"/>
                </a:solidFill>
              </a:rPr>
              <a:t>overgangsperiode van 2 jaar </a:t>
            </a:r>
          </a:p>
          <a:p>
            <a:pPr marL="864000" lvl="3" indent="-288000" eaLnBrk="1" fontAlgn="auto" hangingPunct="1">
              <a:spcAft>
                <a:spcPts val="0"/>
              </a:spcAft>
              <a:defRPr/>
            </a:pPr>
            <a:r>
              <a:rPr lang="nl-BE" altLang="nl-BE" sz="2800" dirty="0">
                <a:solidFill>
                  <a:schemeClr val="tx1"/>
                </a:solidFill>
              </a:rPr>
              <a:t>25 mei 2018: compliant zijn en werken</a:t>
            </a:r>
          </a:p>
        </p:txBody>
      </p:sp>
    </p:spTree>
    <p:extLst>
      <p:ext uri="{BB962C8B-B14F-4D97-AF65-F5344CB8AC3E}">
        <p14:creationId xmlns:p14="http://schemas.microsoft.com/office/powerpoint/2010/main" val="308359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nl-BE" altLang="nl-BE" smtClean="0"/>
              <a:t>AVG</a:t>
            </a:r>
          </a:p>
        </p:txBody>
      </p:sp>
      <p:sp>
        <p:nvSpPr>
          <p:cNvPr id="39939" name="Tijdelijke aanduiding voor inhoud 2"/>
          <p:cNvSpPr>
            <a:spLocks noGrp="1"/>
          </p:cNvSpPr>
          <p:nvPr>
            <p:ph idx="1"/>
          </p:nvPr>
        </p:nvSpPr>
        <p:spPr/>
        <p:txBody>
          <a:bodyPr>
            <a:normAutofit lnSpcReduction="10000"/>
          </a:bodyPr>
          <a:lstStyle/>
          <a:p>
            <a:pPr marL="342900" lvl="1" indent="-342900">
              <a:buClr>
                <a:schemeClr val="accent3"/>
              </a:buClr>
              <a:buFont typeface="Arial" panose="020B0604020202020204" pitchFamily="34" charset="0"/>
              <a:buChar char="•"/>
              <a:defRPr/>
            </a:pPr>
            <a:r>
              <a:rPr lang="nl-BE" altLang="nl-BE" dirty="0">
                <a:solidFill>
                  <a:schemeClr val="tx1"/>
                </a:solidFill>
              </a:rPr>
              <a:t>Aantal elementen = Privacywet</a:t>
            </a:r>
          </a:p>
          <a:p>
            <a:pPr marL="342900" lvl="1" indent="-342900">
              <a:buClr>
                <a:schemeClr val="accent3"/>
              </a:buClr>
              <a:buFont typeface="Arial" panose="020B0604020202020204" pitchFamily="34" charset="0"/>
              <a:buChar char="•"/>
              <a:defRPr/>
            </a:pPr>
            <a:endParaRPr lang="nl-BE" altLang="nl-BE" dirty="0">
              <a:solidFill>
                <a:schemeClr val="tx1"/>
              </a:solidFill>
            </a:endParaRPr>
          </a:p>
          <a:p>
            <a:pPr marL="342900" lvl="1" indent="-342900">
              <a:buClr>
                <a:schemeClr val="accent3"/>
              </a:buClr>
              <a:buFont typeface="Arial" panose="020B0604020202020204" pitchFamily="34" charset="0"/>
              <a:buChar char="•"/>
              <a:defRPr/>
            </a:pPr>
            <a:r>
              <a:rPr lang="nl-BE" altLang="nl-BE" dirty="0">
                <a:solidFill>
                  <a:schemeClr val="tx1"/>
                </a:solidFill>
              </a:rPr>
              <a:t>Aantal nieuwe elementen (nieuwe plichten </a:t>
            </a:r>
            <a:r>
              <a:rPr lang="nl-BE" altLang="nl-BE" dirty="0" smtClean="0">
                <a:solidFill>
                  <a:schemeClr val="tx1"/>
                </a:solidFill>
              </a:rPr>
              <a:t>verwerkingsverantwoordelijke</a:t>
            </a:r>
            <a:r>
              <a:rPr lang="nl-BE" altLang="nl-BE" dirty="0">
                <a:solidFill>
                  <a:schemeClr val="tx1"/>
                </a:solidFill>
              </a:rPr>
              <a:t>, </a:t>
            </a:r>
            <a:r>
              <a:rPr lang="nl-BE" altLang="nl-BE" dirty="0" smtClean="0">
                <a:solidFill>
                  <a:schemeClr val="tx1"/>
                </a:solidFill>
              </a:rPr>
              <a:t>focus op </a:t>
            </a:r>
            <a:r>
              <a:rPr lang="nl-BE" altLang="nl-BE" dirty="0">
                <a:solidFill>
                  <a:schemeClr val="tx1"/>
                </a:solidFill>
              </a:rPr>
              <a:t>rechten betrokkene)</a:t>
            </a:r>
          </a:p>
          <a:p>
            <a:pPr marL="342900" lvl="1" indent="-342900">
              <a:buClr>
                <a:schemeClr val="accent3"/>
              </a:buClr>
              <a:buFont typeface="Arial" panose="020B0604020202020204" pitchFamily="34" charset="0"/>
              <a:buChar char="•"/>
              <a:defRPr/>
            </a:pPr>
            <a:endParaRPr lang="nl-BE" altLang="nl-BE" dirty="0">
              <a:solidFill>
                <a:schemeClr val="tx1"/>
              </a:solidFill>
            </a:endParaRPr>
          </a:p>
          <a:p>
            <a:pPr marL="342900" lvl="1" indent="-342900">
              <a:buClr>
                <a:schemeClr val="accent3"/>
              </a:buClr>
              <a:buFont typeface="Arial" panose="020B0604020202020204" pitchFamily="34" charset="0"/>
              <a:buChar char="•"/>
              <a:defRPr/>
            </a:pPr>
            <a:r>
              <a:rPr lang="nl-BE" altLang="nl-BE" dirty="0">
                <a:solidFill>
                  <a:schemeClr val="tx1"/>
                </a:solidFill>
              </a:rPr>
              <a:t>Nadruk op </a:t>
            </a:r>
            <a:r>
              <a:rPr lang="nl-BE" altLang="nl-BE" dirty="0" smtClean="0">
                <a:solidFill>
                  <a:schemeClr val="tx1"/>
                </a:solidFill>
              </a:rPr>
              <a:t>accountability verwerkingsverantwoordelijke (verantwoordings- plicht)</a:t>
            </a:r>
          </a:p>
          <a:p>
            <a:pPr marL="342900" lvl="1" indent="-342900">
              <a:buClr>
                <a:schemeClr val="accent3"/>
              </a:buClr>
              <a:buFont typeface="Arial" panose="020B0604020202020204" pitchFamily="34" charset="0"/>
              <a:buChar char="•"/>
              <a:defRPr/>
            </a:pPr>
            <a:endParaRPr lang="nl-BE" altLang="nl-BE" dirty="0">
              <a:solidFill>
                <a:schemeClr val="tx1"/>
              </a:solidFill>
            </a:endParaRPr>
          </a:p>
          <a:p>
            <a:pPr marL="342900" lvl="1" indent="-342900">
              <a:buClr>
                <a:schemeClr val="accent3"/>
              </a:buClr>
              <a:buFont typeface="Arial" panose="020B0604020202020204" pitchFamily="34" charset="0"/>
              <a:buChar char="•"/>
              <a:defRPr/>
            </a:pPr>
            <a:r>
              <a:rPr lang="nl-BE" altLang="nl-BE" sz="2800" dirty="0" smtClean="0">
                <a:solidFill>
                  <a:schemeClr val="tx1"/>
                </a:solidFill>
              </a:rPr>
              <a:t>Sancties</a:t>
            </a:r>
            <a:endParaRPr lang="nl-BE" altLang="nl-BE" sz="2800" dirty="0">
              <a:solidFill>
                <a:schemeClr val="tx1"/>
              </a:solidFill>
            </a:endParaRPr>
          </a:p>
          <a:p>
            <a:pPr>
              <a:defRPr/>
            </a:pPr>
            <a:endParaRPr lang="nl-BE" altLang="nl-BE" dirty="0" smtClean="0"/>
          </a:p>
          <a:p>
            <a:pPr>
              <a:defRPr/>
            </a:pPr>
            <a:endParaRPr lang="nl-BE" altLang="nl-BE" dirty="0" smtClean="0"/>
          </a:p>
        </p:txBody>
      </p:sp>
    </p:spTree>
    <p:extLst>
      <p:ext uri="{BB962C8B-B14F-4D97-AF65-F5344CB8AC3E}">
        <p14:creationId xmlns:p14="http://schemas.microsoft.com/office/powerpoint/2010/main" val="51830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Voorstelling</a:t>
            </a:r>
            <a:endParaRPr lang="nl-BE" dirty="0"/>
          </a:p>
        </p:txBody>
      </p:sp>
      <p:sp>
        <p:nvSpPr>
          <p:cNvPr id="3" name="Tijdelijke aanduiding voor inhoud 2"/>
          <p:cNvSpPr>
            <a:spLocks noGrp="1"/>
          </p:cNvSpPr>
          <p:nvPr>
            <p:ph idx="1"/>
          </p:nvPr>
        </p:nvSpPr>
        <p:spPr/>
        <p:txBody>
          <a:bodyPr/>
          <a:lstStyle/>
          <a:p>
            <a:pPr marL="109728" indent="0">
              <a:buNone/>
            </a:pPr>
            <a:r>
              <a:rPr lang="nl-BE" dirty="0"/>
              <a:t>Wie zijn wij?</a:t>
            </a:r>
            <a:endParaRPr lang="nl-BE" dirty="0" smtClean="0"/>
          </a:p>
          <a:p>
            <a:r>
              <a:rPr lang="nl-BE" dirty="0" smtClean="0"/>
              <a:t>Belkacem </a:t>
            </a:r>
            <a:r>
              <a:rPr lang="nl-BE" dirty="0"/>
              <a:t>Aggoune (POC OVSG </a:t>
            </a:r>
            <a:r>
              <a:rPr lang="nl-BE" dirty="0" smtClean="0"/>
              <a:t>POV)</a:t>
            </a:r>
          </a:p>
          <a:p>
            <a:r>
              <a:rPr lang="nl-BE" dirty="0" smtClean="0"/>
              <a:t>Geert Wittoek(</a:t>
            </a:r>
            <a:r>
              <a:rPr lang="nl-BE" dirty="0" err="1" smtClean="0"/>
              <a:t>vclb</a:t>
            </a:r>
            <a:r>
              <a:rPr lang="nl-BE" dirty="0" smtClean="0"/>
              <a:t>-koepel)</a:t>
            </a:r>
          </a:p>
          <a:p>
            <a:r>
              <a:rPr lang="nl-BE" dirty="0" smtClean="0"/>
              <a:t>Sofie </a:t>
            </a:r>
            <a:r>
              <a:rPr lang="nl-BE" dirty="0"/>
              <a:t>Descamps (GO!)</a:t>
            </a:r>
          </a:p>
        </p:txBody>
      </p:sp>
    </p:spTree>
    <p:extLst>
      <p:ext uri="{BB962C8B-B14F-4D97-AF65-F5344CB8AC3E}">
        <p14:creationId xmlns:p14="http://schemas.microsoft.com/office/powerpoint/2010/main" val="1423056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Begrippen</a:t>
            </a:r>
            <a:endParaRPr lang="nl-BE" dirty="0"/>
          </a:p>
        </p:txBody>
      </p:sp>
      <p:sp>
        <p:nvSpPr>
          <p:cNvPr id="3" name="Tijdelijke aanduiding voor inhoud 2"/>
          <p:cNvSpPr>
            <a:spLocks noGrp="1"/>
          </p:cNvSpPr>
          <p:nvPr>
            <p:ph idx="1"/>
          </p:nvPr>
        </p:nvSpPr>
        <p:spPr/>
        <p:txBody>
          <a:bodyPr/>
          <a:lstStyle/>
          <a:p>
            <a:r>
              <a:rPr lang="nl-BE" dirty="0" smtClean="0"/>
              <a:t>Persoonsgegeven</a:t>
            </a:r>
          </a:p>
          <a:p>
            <a:r>
              <a:rPr lang="nl-BE" dirty="0"/>
              <a:t>B</a:t>
            </a:r>
            <a:r>
              <a:rPr lang="nl-BE" dirty="0" smtClean="0"/>
              <a:t>ijzondere </a:t>
            </a:r>
            <a:r>
              <a:rPr lang="nl-BE" dirty="0"/>
              <a:t>categorieën van persoonsgegevens</a:t>
            </a:r>
          </a:p>
          <a:p>
            <a:r>
              <a:rPr lang="nl-BE" dirty="0" smtClean="0"/>
              <a:t>Verwerkingsverantwoordelijke</a:t>
            </a:r>
          </a:p>
          <a:p>
            <a:r>
              <a:rPr lang="nl-BE" dirty="0" smtClean="0"/>
              <a:t>Verwerker</a:t>
            </a:r>
          </a:p>
          <a:p>
            <a:r>
              <a:rPr lang="nl-BE" dirty="0" smtClean="0"/>
              <a:t>Verwerking</a:t>
            </a:r>
          </a:p>
          <a:p>
            <a:r>
              <a:rPr lang="nl-BE" dirty="0" smtClean="0"/>
              <a:t>Betrokkene</a:t>
            </a:r>
            <a:endParaRPr lang="nl-BE" dirty="0"/>
          </a:p>
        </p:txBody>
      </p:sp>
    </p:spTree>
    <p:extLst>
      <p:ext uri="{BB962C8B-B14F-4D97-AF65-F5344CB8AC3E}">
        <p14:creationId xmlns:p14="http://schemas.microsoft.com/office/powerpoint/2010/main" val="2475031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nl-BE" altLang="nl-BE" dirty="0" smtClean="0"/>
              <a:t>Verplichtingen</a:t>
            </a:r>
          </a:p>
        </p:txBody>
      </p:sp>
      <p:sp>
        <p:nvSpPr>
          <p:cNvPr id="3" name="Tijdelijke aanduiding voor inhoud 2"/>
          <p:cNvSpPr>
            <a:spLocks noGrp="1"/>
          </p:cNvSpPr>
          <p:nvPr>
            <p:ph idx="1"/>
          </p:nvPr>
        </p:nvSpPr>
        <p:spPr/>
        <p:txBody>
          <a:bodyPr>
            <a:normAutofit/>
          </a:bodyPr>
          <a:lstStyle/>
          <a:p>
            <a:pPr marL="342900" lvl="1" indent="-342900">
              <a:lnSpc>
                <a:spcPct val="80000"/>
              </a:lnSpc>
              <a:buClr>
                <a:schemeClr val="accent3"/>
              </a:buClr>
              <a:buFont typeface="Arial" panose="020B0604020202020204" pitchFamily="34" charset="0"/>
              <a:buChar char="•"/>
              <a:defRPr/>
            </a:pPr>
            <a:r>
              <a:rPr lang="nl-BE" sz="2800" dirty="0">
                <a:solidFill>
                  <a:schemeClr val="tx1"/>
                </a:solidFill>
              </a:rPr>
              <a:t>Accountability</a:t>
            </a:r>
          </a:p>
          <a:p>
            <a:pPr marL="342900" lvl="1" indent="-342900">
              <a:lnSpc>
                <a:spcPct val="80000"/>
              </a:lnSpc>
              <a:buClr>
                <a:schemeClr val="accent3"/>
              </a:buClr>
              <a:buFont typeface="Arial" panose="020B0604020202020204" pitchFamily="34" charset="0"/>
              <a:buChar char="•"/>
              <a:defRPr/>
            </a:pPr>
            <a:r>
              <a:rPr lang="nl-BE" sz="2800" dirty="0">
                <a:solidFill>
                  <a:schemeClr val="tx1"/>
                </a:solidFill>
              </a:rPr>
              <a:t>Bewustwording </a:t>
            </a:r>
          </a:p>
          <a:p>
            <a:pPr marL="342900" lvl="1" indent="-342900">
              <a:lnSpc>
                <a:spcPct val="80000"/>
              </a:lnSpc>
              <a:buClr>
                <a:schemeClr val="accent3"/>
              </a:buClr>
              <a:buFont typeface="Arial" panose="020B0604020202020204" pitchFamily="34" charset="0"/>
              <a:buChar char="•"/>
              <a:defRPr/>
            </a:pPr>
            <a:r>
              <a:rPr lang="nl-BE" sz="2800" dirty="0" smtClean="0">
                <a:solidFill>
                  <a:schemeClr val="tx1"/>
                </a:solidFill>
              </a:rPr>
              <a:t>Register verwerkingen persoonsgegevens (dataregister)</a:t>
            </a:r>
            <a:endParaRPr lang="nl-BE" sz="2800" dirty="0">
              <a:solidFill>
                <a:schemeClr val="tx1"/>
              </a:solidFill>
            </a:endParaRPr>
          </a:p>
          <a:p>
            <a:pPr marL="342900" lvl="1" indent="-342900">
              <a:lnSpc>
                <a:spcPct val="80000"/>
              </a:lnSpc>
              <a:buClr>
                <a:schemeClr val="accent3"/>
              </a:buClr>
              <a:buFont typeface="Arial" panose="020B0604020202020204" pitchFamily="34" charset="0"/>
              <a:buChar char="•"/>
              <a:defRPr/>
            </a:pPr>
            <a:r>
              <a:rPr lang="nl-BE" sz="2800" dirty="0">
                <a:solidFill>
                  <a:schemeClr val="tx1"/>
                </a:solidFill>
              </a:rPr>
              <a:t>Privacyverklaring</a:t>
            </a:r>
          </a:p>
          <a:p>
            <a:pPr marL="342900" lvl="1" indent="-342900">
              <a:lnSpc>
                <a:spcPct val="80000"/>
              </a:lnSpc>
              <a:buClr>
                <a:schemeClr val="accent3"/>
              </a:buClr>
              <a:buFont typeface="Arial" panose="020B0604020202020204" pitchFamily="34" charset="0"/>
              <a:buChar char="•"/>
              <a:defRPr/>
            </a:pPr>
            <a:r>
              <a:rPr lang="nl-BE" sz="2800" dirty="0">
                <a:solidFill>
                  <a:schemeClr val="tx1"/>
                </a:solidFill>
              </a:rPr>
              <a:t>Rechten betrokkene</a:t>
            </a:r>
          </a:p>
          <a:p>
            <a:pPr marL="342900" lvl="1" indent="-342900">
              <a:lnSpc>
                <a:spcPct val="80000"/>
              </a:lnSpc>
              <a:buClr>
                <a:schemeClr val="accent3"/>
              </a:buClr>
              <a:buFont typeface="Arial" panose="020B0604020202020204" pitchFamily="34" charset="0"/>
              <a:buChar char="•"/>
              <a:defRPr/>
            </a:pPr>
            <a:r>
              <a:rPr lang="nl-BE" sz="2800" dirty="0">
                <a:solidFill>
                  <a:schemeClr val="tx1"/>
                </a:solidFill>
              </a:rPr>
              <a:t>Meldplicht datalekken</a:t>
            </a:r>
          </a:p>
          <a:p>
            <a:pPr marL="342900" lvl="1" indent="-342900">
              <a:lnSpc>
                <a:spcPct val="80000"/>
              </a:lnSpc>
              <a:buClr>
                <a:schemeClr val="accent3"/>
              </a:buClr>
              <a:buFont typeface="Arial" panose="020B0604020202020204" pitchFamily="34" charset="0"/>
              <a:buChar char="•"/>
              <a:defRPr/>
            </a:pPr>
            <a:r>
              <a:rPr lang="nl-BE" sz="2800" dirty="0">
                <a:solidFill>
                  <a:schemeClr val="tx1"/>
                </a:solidFill>
              </a:rPr>
              <a:t>Risico-gebaseerde aanpak en </a:t>
            </a:r>
            <a:r>
              <a:rPr lang="nl-BE" sz="2800" dirty="0" smtClean="0">
                <a:solidFill>
                  <a:schemeClr val="tx1"/>
                </a:solidFill>
              </a:rPr>
              <a:t>GEB</a:t>
            </a:r>
            <a:endParaRPr lang="nl-BE" sz="2800" dirty="0">
              <a:solidFill>
                <a:schemeClr val="tx1"/>
              </a:solidFill>
            </a:endParaRPr>
          </a:p>
          <a:p>
            <a:pPr marL="342900" lvl="1" indent="-342900">
              <a:lnSpc>
                <a:spcPct val="80000"/>
              </a:lnSpc>
              <a:buClr>
                <a:schemeClr val="accent3"/>
              </a:buClr>
              <a:buFont typeface="Arial" panose="020B0604020202020204" pitchFamily="34" charset="0"/>
              <a:buChar char="•"/>
              <a:defRPr/>
            </a:pPr>
            <a:r>
              <a:rPr lang="nl-BE" sz="2800" dirty="0">
                <a:solidFill>
                  <a:schemeClr val="tx1"/>
                </a:solidFill>
              </a:rPr>
              <a:t>Privacy </a:t>
            </a:r>
            <a:r>
              <a:rPr lang="nl-BE" sz="2800" dirty="0" err="1">
                <a:solidFill>
                  <a:schemeClr val="tx1"/>
                </a:solidFill>
              </a:rPr>
              <a:t>by</a:t>
            </a:r>
            <a:r>
              <a:rPr lang="nl-BE" sz="2800" dirty="0">
                <a:solidFill>
                  <a:schemeClr val="tx1"/>
                </a:solidFill>
              </a:rPr>
              <a:t> design en </a:t>
            </a:r>
            <a:r>
              <a:rPr lang="nl-BE" sz="2800" dirty="0" err="1">
                <a:solidFill>
                  <a:schemeClr val="tx1"/>
                </a:solidFill>
              </a:rPr>
              <a:t>by</a:t>
            </a:r>
            <a:r>
              <a:rPr lang="nl-BE" sz="2800" dirty="0">
                <a:solidFill>
                  <a:schemeClr val="tx1"/>
                </a:solidFill>
              </a:rPr>
              <a:t> default</a:t>
            </a:r>
          </a:p>
          <a:p>
            <a:pPr marL="342900" lvl="1" indent="-342900">
              <a:lnSpc>
                <a:spcPct val="80000"/>
              </a:lnSpc>
              <a:buClr>
                <a:schemeClr val="accent3"/>
              </a:buClr>
              <a:buFont typeface="Arial" panose="020B0604020202020204" pitchFamily="34" charset="0"/>
              <a:buChar char="•"/>
              <a:defRPr/>
            </a:pPr>
            <a:r>
              <a:rPr lang="nl-BE" sz="2800" dirty="0" smtClean="0">
                <a:solidFill>
                  <a:schemeClr val="tx1"/>
                </a:solidFill>
              </a:rPr>
              <a:t>Verwerker </a:t>
            </a:r>
            <a:endParaRPr lang="nl-BE" sz="2800" dirty="0">
              <a:solidFill>
                <a:schemeClr val="tx1"/>
              </a:solidFill>
            </a:endParaRPr>
          </a:p>
          <a:p>
            <a:pPr>
              <a:defRPr/>
            </a:pPr>
            <a:endParaRPr lang="nl-BE" dirty="0" smtClean="0"/>
          </a:p>
          <a:p>
            <a:pPr>
              <a:defRPr/>
            </a:pPr>
            <a:endParaRPr lang="nl-BE" dirty="0"/>
          </a:p>
        </p:txBody>
      </p:sp>
    </p:spTree>
    <p:extLst>
      <p:ext uri="{BB962C8B-B14F-4D97-AF65-F5344CB8AC3E}">
        <p14:creationId xmlns:p14="http://schemas.microsoft.com/office/powerpoint/2010/main" val="284298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Bewustmaking</a:t>
            </a:r>
            <a:endParaRPr lang="nl-BE" dirty="0"/>
          </a:p>
        </p:txBody>
      </p:sp>
      <p:sp>
        <p:nvSpPr>
          <p:cNvPr id="3" name="Tijdelijke aanduiding voor inhoud 2"/>
          <p:cNvSpPr>
            <a:spLocks noGrp="1"/>
          </p:cNvSpPr>
          <p:nvPr>
            <p:ph idx="1"/>
          </p:nvPr>
        </p:nvSpPr>
        <p:spPr/>
        <p:txBody>
          <a:bodyPr>
            <a:normAutofit/>
          </a:bodyPr>
          <a:lstStyle/>
          <a:p>
            <a:r>
              <a:rPr lang="nl-BE" dirty="0" smtClean="0"/>
              <a:t>Voor wie?  Iedereen (DIR, alle medewerkers)</a:t>
            </a:r>
          </a:p>
          <a:p>
            <a:r>
              <a:rPr lang="nl-BE" dirty="0" smtClean="0"/>
              <a:t>Wat? 	   Duiden </a:t>
            </a:r>
            <a:r>
              <a:rPr lang="nl-BE" dirty="0"/>
              <a:t>AVG binnen CLB</a:t>
            </a:r>
          </a:p>
          <a:p>
            <a:pPr lvl="8">
              <a:buFont typeface="Arial" panose="020B0604020202020204" pitchFamily="34" charset="0"/>
              <a:buChar char="•"/>
            </a:pPr>
            <a:r>
              <a:rPr lang="nl-BE" sz="2000" dirty="0" smtClean="0">
                <a:solidFill>
                  <a:schemeClr val="tx1"/>
                </a:solidFill>
              </a:rPr>
              <a:t>Hoe moet je omgaan met persoonsgegevens? Wat mag en wat niet?</a:t>
            </a:r>
          </a:p>
          <a:p>
            <a:pPr marL="109728" indent="0">
              <a:buNone/>
            </a:pPr>
            <a:r>
              <a:rPr lang="nl-BE" dirty="0" smtClean="0">
                <a:latin typeface="Calibri"/>
              </a:rPr>
              <a:t>		↓</a:t>
            </a:r>
            <a:endParaRPr lang="nl-BE" dirty="0" smtClean="0"/>
          </a:p>
          <a:p>
            <a:r>
              <a:rPr lang="nl-BE" dirty="0" smtClean="0"/>
              <a:t>Richtlijnen</a:t>
            </a:r>
            <a:r>
              <a:rPr lang="nl-BE" dirty="0"/>
              <a:t> </a:t>
            </a:r>
            <a:r>
              <a:rPr lang="nl-BE" dirty="0" smtClean="0"/>
              <a:t>wat dat betekent voor de medewerker in zijn omgang met persoonsgegevens, mobiele toestellen, e-mail, wachtwoord,…</a:t>
            </a:r>
            <a:endParaRPr lang="nl-BE" dirty="0"/>
          </a:p>
        </p:txBody>
      </p:sp>
    </p:spTree>
    <p:extLst>
      <p:ext uri="{BB962C8B-B14F-4D97-AF65-F5344CB8AC3E}">
        <p14:creationId xmlns:p14="http://schemas.microsoft.com/office/powerpoint/2010/main" val="621827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493514" y="908720"/>
            <a:ext cx="8229600" cy="1066800"/>
          </a:xfrm>
        </p:spPr>
        <p:txBody>
          <a:bodyPr>
            <a:normAutofit/>
          </a:bodyPr>
          <a:lstStyle/>
          <a:p>
            <a:r>
              <a:rPr lang="nl-BE" altLang="nl-BE" sz="2800" b="1" dirty="0" smtClean="0"/>
              <a:t>Voorwaarden verwerking van persoonsgegevens</a:t>
            </a:r>
          </a:p>
        </p:txBody>
      </p:sp>
      <p:sp>
        <p:nvSpPr>
          <p:cNvPr id="4" name="Afgeronde rechthoek 3"/>
          <p:cNvSpPr/>
          <p:nvPr/>
        </p:nvSpPr>
        <p:spPr>
          <a:xfrm>
            <a:off x="3964549" y="2416253"/>
            <a:ext cx="2767691" cy="792162"/>
          </a:xfrm>
          <a:prstGeom prst="roundRect">
            <a:avLst/>
          </a:prstGeom>
          <a:solidFill>
            <a:srgbClr val="FC812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nl-BE" sz="2000" b="1" dirty="0">
                <a:solidFill>
                  <a:schemeClr val="tx1"/>
                </a:solidFill>
              </a:rPr>
              <a:t>Dataminimalisatie</a:t>
            </a:r>
          </a:p>
        </p:txBody>
      </p:sp>
      <p:sp>
        <p:nvSpPr>
          <p:cNvPr id="6" name="Tijdelijke aanduiding voor inhoud 5"/>
          <p:cNvSpPr>
            <a:spLocks noGrp="1"/>
          </p:cNvSpPr>
          <p:nvPr>
            <p:ph idx="1"/>
          </p:nvPr>
        </p:nvSpPr>
        <p:spPr>
          <a:xfrm>
            <a:off x="431800" y="2411413"/>
            <a:ext cx="3025775" cy="10858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91440" rIns="91440" spcCol="0" rtlCol="0" fromWordArt="0" anchor="ctr" forceAA="0">
            <a:noAutofit/>
          </a:bodyPr>
          <a:lstStyle/>
          <a:p>
            <a:pPr marL="109728" indent="0" algn="ctr">
              <a:buNone/>
              <a:defRPr/>
            </a:pPr>
            <a:r>
              <a:rPr lang="nl-BE" sz="2000" b="1" dirty="0">
                <a:solidFill>
                  <a:schemeClr val="tx1"/>
                </a:solidFill>
              </a:rPr>
              <a:t>Rechtmatig</a:t>
            </a:r>
            <a:r>
              <a:rPr lang="nl-BE" sz="2000" b="1" dirty="0"/>
              <a:t>, </a:t>
            </a:r>
            <a:r>
              <a:rPr lang="nl-BE" sz="2000" b="1" dirty="0" smtClean="0">
                <a:solidFill>
                  <a:schemeClr val="tx1"/>
                </a:solidFill>
              </a:rPr>
              <a:t>behoorlijk en transparant</a:t>
            </a:r>
            <a:endParaRPr lang="nl-BE" sz="2000" b="1" dirty="0">
              <a:solidFill>
                <a:schemeClr val="tx1"/>
              </a:solidFill>
            </a:endParaRPr>
          </a:p>
        </p:txBody>
      </p:sp>
      <p:sp>
        <p:nvSpPr>
          <p:cNvPr id="7" name="Afgeronde rechthoek 6"/>
          <p:cNvSpPr/>
          <p:nvPr/>
        </p:nvSpPr>
        <p:spPr>
          <a:xfrm>
            <a:off x="6975474" y="2427571"/>
            <a:ext cx="1917006" cy="7921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BE" b="1" dirty="0">
                <a:solidFill>
                  <a:schemeClr val="tx1"/>
                </a:solidFill>
              </a:rPr>
              <a:t>Doelbinding</a:t>
            </a:r>
          </a:p>
        </p:txBody>
      </p:sp>
      <p:sp>
        <p:nvSpPr>
          <p:cNvPr id="8" name="Afgeronde rechthoek 7"/>
          <p:cNvSpPr/>
          <p:nvPr/>
        </p:nvSpPr>
        <p:spPr>
          <a:xfrm>
            <a:off x="3707904" y="3878648"/>
            <a:ext cx="2437656" cy="9755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BE" b="1" dirty="0">
                <a:solidFill>
                  <a:schemeClr val="tx1"/>
                </a:solidFill>
              </a:rPr>
              <a:t>Integriteit</a:t>
            </a:r>
            <a:r>
              <a:rPr lang="nl-BE" dirty="0"/>
              <a:t> </a:t>
            </a:r>
            <a:r>
              <a:rPr lang="nl-BE" b="1" dirty="0">
                <a:solidFill>
                  <a:schemeClr val="tx1"/>
                </a:solidFill>
              </a:rPr>
              <a:t>en</a:t>
            </a:r>
            <a:r>
              <a:rPr lang="nl-BE" dirty="0"/>
              <a:t> </a:t>
            </a:r>
            <a:r>
              <a:rPr lang="nl-BE" b="1" dirty="0">
                <a:solidFill>
                  <a:schemeClr val="tx1"/>
                </a:solidFill>
              </a:rPr>
              <a:t>vertrouwelijkheid</a:t>
            </a:r>
          </a:p>
        </p:txBody>
      </p:sp>
      <p:sp>
        <p:nvSpPr>
          <p:cNvPr id="9" name="Afgeronde rechthoek 8"/>
          <p:cNvSpPr/>
          <p:nvPr/>
        </p:nvSpPr>
        <p:spPr>
          <a:xfrm>
            <a:off x="6588224" y="3970326"/>
            <a:ext cx="2393949" cy="7921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BE" b="1" dirty="0">
                <a:solidFill>
                  <a:schemeClr val="tx1"/>
                </a:solidFill>
              </a:rPr>
              <a:t>Opslagbeperking</a:t>
            </a:r>
          </a:p>
        </p:txBody>
      </p:sp>
      <p:sp>
        <p:nvSpPr>
          <p:cNvPr id="10" name="Afgeronde rechthoek 9"/>
          <p:cNvSpPr/>
          <p:nvPr/>
        </p:nvSpPr>
        <p:spPr>
          <a:xfrm>
            <a:off x="1335466" y="4207755"/>
            <a:ext cx="1512887" cy="64447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BE" b="1" dirty="0">
                <a:solidFill>
                  <a:schemeClr val="tx1"/>
                </a:solidFill>
              </a:rPr>
              <a:t>Juistheid</a:t>
            </a:r>
          </a:p>
        </p:txBody>
      </p:sp>
      <p:sp>
        <p:nvSpPr>
          <p:cNvPr id="11" name="Afgeronde rechthoek 10"/>
          <p:cNvSpPr/>
          <p:nvPr/>
        </p:nvSpPr>
        <p:spPr>
          <a:xfrm>
            <a:off x="3172577" y="5611886"/>
            <a:ext cx="2951708" cy="79216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BE" dirty="0">
                <a:solidFill>
                  <a:schemeClr val="tx1"/>
                </a:solidFill>
              </a:rPr>
              <a:t>Verantwoordingsplicht</a:t>
            </a:r>
          </a:p>
        </p:txBody>
      </p:sp>
    </p:spTree>
    <p:extLst>
      <p:ext uri="{BB962C8B-B14F-4D97-AF65-F5344CB8AC3E}">
        <p14:creationId xmlns:p14="http://schemas.microsoft.com/office/powerpoint/2010/main" val="219253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normAutofit/>
          </a:bodyPr>
          <a:lstStyle/>
          <a:p>
            <a:r>
              <a:rPr lang="nl-BE" altLang="nl-BE" sz="2800" b="1" dirty="0"/>
              <a:t>Voorwaarden verwerking van persoonsgegevens</a:t>
            </a:r>
            <a:endParaRPr lang="nl-BE" altLang="nl-BE" sz="2800" b="1" dirty="0" smtClean="0"/>
          </a:p>
        </p:txBody>
      </p:sp>
      <p:sp>
        <p:nvSpPr>
          <p:cNvPr id="3" name="Tijdelijke aanduiding voor inhoud 2"/>
          <p:cNvSpPr>
            <a:spLocks noGrp="1"/>
          </p:cNvSpPr>
          <p:nvPr>
            <p:ph idx="1"/>
          </p:nvPr>
        </p:nvSpPr>
        <p:spPr/>
        <p:txBody>
          <a:bodyPr/>
          <a:lstStyle/>
          <a:p>
            <a:pPr marL="342900" lvl="1" indent="-342900">
              <a:buClr>
                <a:schemeClr val="accent3"/>
              </a:buClr>
              <a:buFont typeface="Arial" panose="020B0604020202020204" pitchFamily="34" charset="0"/>
              <a:buChar char="•"/>
              <a:defRPr/>
            </a:pPr>
            <a:r>
              <a:rPr lang="nl-BE" sz="2800" dirty="0">
                <a:solidFill>
                  <a:schemeClr val="tx1"/>
                </a:solidFill>
              </a:rPr>
              <a:t>Verwerking moet rechtmatig, transparant, behoorlijk zijn</a:t>
            </a:r>
          </a:p>
          <a:p>
            <a:pPr marL="342900" lvl="1" indent="-342900">
              <a:buClr>
                <a:schemeClr val="accent3"/>
              </a:buClr>
              <a:buFont typeface="Arial" panose="020B0604020202020204" pitchFamily="34" charset="0"/>
              <a:buChar char="•"/>
              <a:defRPr/>
            </a:pPr>
            <a:endParaRPr lang="nl-BE" sz="2800" dirty="0">
              <a:solidFill>
                <a:schemeClr val="tx1"/>
              </a:solidFill>
            </a:endParaRPr>
          </a:p>
          <a:p>
            <a:pPr marL="342900" lvl="1" indent="-342900">
              <a:buClr>
                <a:schemeClr val="accent3"/>
              </a:buClr>
              <a:buFont typeface="Arial" panose="020B0604020202020204" pitchFamily="34" charset="0"/>
              <a:buChar char="•"/>
              <a:defRPr/>
            </a:pPr>
            <a:r>
              <a:rPr lang="nl-BE" sz="2800" dirty="0">
                <a:solidFill>
                  <a:schemeClr val="tx1"/>
                </a:solidFill>
              </a:rPr>
              <a:t>Rechtmatig</a:t>
            </a:r>
          </a:p>
          <a:p>
            <a:pPr marL="608076" lvl="2" indent="-342900">
              <a:buClr>
                <a:schemeClr val="accent3"/>
              </a:buClr>
              <a:buFont typeface="Arial" panose="020B0604020202020204" pitchFamily="34" charset="0"/>
              <a:buChar char="•"/>
              <a:defRPr/>
            </a:pPr>
            <a:r>
              <a:rPr lang="nl-BE" dirty="0">
                <a:solidFill>
                  <a:schemeClr val="tx1"/>
                </a:solidFill>
              </a:rPr>
              <a:t>6 grondslagen</a:t>
            </a:r>
          </a:p>
          <a:p>
            <a:pPr marL="608076" lvl="2" indent="-342900">
              <a:buClr>
                <a:schemeClr val="accent3"/>
              </a:buClr>
              <a:buFont typeface="Arial" panose="020B0604020202020204" pitchFamily="34" charset="0"/>
              <a:buChar char="•"/>
              <a:defRPr/>
            </a:pPr>
            <a:r>
              <a:rPr lang="nl-BE" dirty="0">
                <a:solidFill>
                  <a:schemeClr val="tx1"/>
                </a:solidFill>
              </a:rPr>
              <a:t>Indien gebaseerd op toestemming:</a:t>
            </a:r>
          </a:p>
          <a:p>
            <a:pPr marL="864108" lvl="3" indent="-342900">
              <a:buClr>
                <a:schemeClr val="accent3"/>
              </a:buClr>
              <a:buFont typeface="Arial" panose="020B0604020202020204" pitchFamily="34" charset="0"/>
              <a:buChar char="•"/>
              <a:defRPr/>
            </a:pPr>
            <a:r>
              <a:rPr lang="nl-BE" dirty="0">
                <a:solidFill>
                  <a:schemeClr val="tx1"/>
                </a:solidFill>
              </a:rPr>
              <a:t>vrij, specifiek, geïnformeerd en ondubbelzinnig</a:t>
            </a:r>
          </a:p>
          <a:p>
            <a:pPr marL="864108" lvl="3" indent="-342900">
              <a:buClr>
                <a:schemeClr val="accent3"/>
              </a:buClr>
              <a:buFont typeface="Arial" panose="020B0604020202020204" pitchFamily="34" charset="0"/>
              <a:buChar char="•"/>
              <a:defRPr/>
            </a:pPr>
            <a:r>
              <a:rPr lang="nl-BE" dirty="0">
                <a:solidFill>
                  <a:schemeClr val="tx1"/>
                </a:solidFill>
              </a:rPr>
              <a:t>aantoonbaar door de </a:t>
            </a:r>
            <a:r>
              <a:rPr lang="nl-BE" dirty="0" smtClean="0">
                <a:solidFill>
                  <a:schemeClr val="tx1"/>
                </a:solidFill>
              </a:rPr>
              <a:t>verwerkingsverantwoordelijke</a:t>
            </a:r>
            <a:endParaRPr lang="nl-BE" dirty="0">
              <a:solidFill>
                <a:schemeClr val="tx1"/>
              </a:solidFill>
            </a:endParaRPr>
          </a:p>
          <a:p>
            <a:pPr marL="864108" lvl="3" indent="-342900">
              <a:buClr>
                <a:schemeClr val="accent3"/>
              </a:buClr>
              <a:buFont typeface="Arial" panose="020B0604020202020204" pitchFamily="34" charset="0"/>
              <a:buChar char="•"/>
              <a:defRPr/>
            </a:pPr>
            <a:r>
              <a:rPr lang="nl-BE" dirty="0">
                <a:solidFill>
                  <a:schemeClr val="tx1"/>
                </a:solidFill>
              </a:rPr>
              <a:t>mogelijkheid tot intrekking</a:t>
            </a:r>
          </a:p>
          <a:p>
            <a:pPr>
              <a:defRPr/>
            </a:pPr>
            <a:endParaRPr lang="nl-BE" dirty="0"/>
          </a:p>
          <a:p>
            <a:pPr>
              <a:defRPr/>
            </a:pPr>
            <a:endParaRPr lang="nl-BE" dirty="0"/>
          </a:p>
        </p:txBody>
      </p:sp>
    </p:spTree>
    <p:extLst>
      <p:ext uri="{BB962C8B-B14F-4D97-AF65-F5344CB8AC3E}">
        <p14:creationId xmlns:p14="http://schemas.microsoft.com/office/powerpoint/2010/main" val="309063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normAutofit/>
          </a:bodyPr>
          <a:lstStyle/>
          <a:p>
            <a:r>
              <a:rPr lang="nl-BE" altLang="nl-BE" sz="2800" b="1" dirty="0"/>
              <a:t>Voorwaarden verwerking persoonsgegevens</a:t>
            </a:r>
            <a:endParaRPr lang="nl-BE" altLang="nl-BE" sz="2800" dirty="0" smtClean="0"/>
          </a:p>
        </p:txBody>
      </p:sp>
      <p:sp>
        <p:nvSpPr>
          <p:cNvPr id="3" name="Tijdelijke aanduiding voor inhoud 2"/>
          <p:cNvSpPr>
            <a:spLocks noGrp="1"/>
          </p:cNvSpPr>
          <p:nvPr>
            <p:ph idx="1"/>
          </p:nvPr>
        </p:nvSpPr>
        <p:spPr/>
        <p:txBody>
          <a:bodyPr>
            <a:noAutofit/>
          </a:bodyPr>
          <a:lstStyle/>
          <a:p>
            <a:pPr marL="0" lvl="1" indent="0">
              <a:buClr>
                <a:schemeClr val="accent3"/>
              </a:buClr>
              <a:buNone/>
              <a:defRPr/>
            </a:pPr>
            <a:r>
              <a:rPr lang="nl-BE" dirty="0" smtClean="0">
                <a:solidFill>
                  <a:schemeClr val="tx1"/>
                </a:solidFill>
              </a:rPr>
              <a:t>Transparantieplicht</a:t>
            </a:r>
          </a:p>
          <a:p>
            <a:pPr marL="342900" lvl="1" indent="-342900">
              <a:buClr>
                <a:schemeClr val="accent3"/>
              </a:buClr>
              <a:buFont typeface="Arial" panose="020B0604020202020204" pitchFamily="34" charset="0"/>
              <a:buChar char="•"/>
              <a:defRPr/>
            </a:pPr>
            <a:r>
              <a:rPr lang="nl-BE" dirty="0" smtClean="0">
                <a:solidFill>
                  <a:schemeClr val="tx1"/>
                </a:solidFill>
              </a:rPr>
              <a:t>Het </a:t>
            </a:r>
            <a:r>
              <a:rPr lang="nl-BE" dirty="0">
                <a:solidFill>
                  <a:schemeClr val="tx1"/>
                </a:solidFill>
              </a:rPr>
              <a:t>moet voor de betrokkene transparant (perfect duidelijk) zijn dat </a:t>
            </a:r>
          </a:p>
          <a:p>
            <a:pPr marL="608076" lvl="2" indent="-342900">
              <a:buClr>
                <a:schemeClr val="accent3"/>
              </a:buClr>
              <a:buFont typeface="Arial" panose="020B0604020202020204" pitchFamily="34" charset="0"/>
              <a:buChar char="•"/>
              <a:defRPr/>
            </a:pPr>
            <a:r>
              <a:rPr lang="nl-BE" sz="2600" dirty="0">
                <a:solidFill>
                  <a:schemeClr val="tx1"/>
                </a:solidFill>
              </a:rPr>
              <a:t>hem betreffende persoonsgegevens </a:t>
            </a:r>
            <a:r>
              <a:rPr lang="nl-BE" sz="2600" dirty="0" smtClean="0">
                <a:solidFill>
                  <a:schemeClr val="tx1"/>
                </a:solidFill>
              </a:rPr>
              <a:t>worden verzameld, gebruikt of anders verwerkt </a:t>
            </a:r>
            <a:endParaRPr lang="nl-BE" sz="2600" dirty="0">
              <a:solidFill>
                <a:schemeClr val="tx1"/>
              </a:solidFill>
            </a:endParaRPr>
          </a:p>
          <a:p>
            <a:pPr marL="608076" lvl="2" indent="-342900">
              <a:buClr>
                <a:schemeClr val="accent3"/>
              </a:buClr>
              <a:buFont typeface="Arial" panose="020B0604020202020204" pitchFamily="34" charset="0"/>
              <a:buChar char="•"/>
              <a:defRPr/>
            </a:pPr>
            <a:r>
              <a:rPr lang="nl-BE" sz="2600" dirty="0">
                <a:solidFill>
                  <a:schemeClr val="tx1"/>
                </a:solidFill>
              </a:rPr>
              <a:t>in hoeverre ze worden of zullen worden </a:t>
            </a:r>
            <a:r>
              <a:rPr lang="nl-BE" sz="2600" dirty="0" smtClean="0">
                <a:solidFill>
                  <a:schemeClr val="tx1"/>
                </a:solidFill>
              </a:rPr>
              <a:t>verwerkt</a:t>
            </a:r>
          </a:p>
          <a:p>
            <a:pPr marL="0" lvl="1" indent="0">
              <a:buClr>
                <a:schemeClr val="accent3"/>
              </a:buClr>
              <a:buNone/>
              <a:defRPr/>
            </a:pPr>
            <a:r>
              <a:rPr lang="nl-BE" dirty="0" smtClean="0">
                <a:solidFill>
                  <a:schemeClr val="tx1"/>
                </a:solidFill>
              </a:rPr>
              <a:t> → informatieplicht (</a:t>
            </a:r>
            <a:r>
              <a:rPr lang="nl-BE" dirty="0" err="1" smtClean="0">
                <a:solidFill>
                  <a:schemeClr val="tx1"/>
                </a:solidFill>
              </a:rPr>
              <a:t>pro-actief</a:t>
            </a:r>
            <a:r>
              <a:rPr lang="nl-BE" dirty="0" smtClean="0">
                <a:solidFill>
                  <a:schemeClr val="tx1"/>
                </a:solidFill>
              </a:rPr>
              <a:t>)</a:t>
            </a:r>
          </a:p>
          <a:p>
            <a:pPr marL="342900" lvl="1" indent="-342900">
              <a:buClr>
                <a:schemeClr val="accent3"/>
              </a:buClr>
              <a:buFont typeface="Arial" panose="020B0604020202020204" pitchFamily="34" charset="0"/>
              <a:buChar char="•"/>
              <a:defRPr/>
            </a:pPr>
            <a:endParaRPr lang="nl-BE" dirty="0">
              <a:solidFill>
                <a:schemeClr val="tx1"/>
              </a:solidFill>
            </a:endParaRPr>
          </a:p>
        </p:txBody>
      </p:sp>
    </p:spTree>
    <p:extLst>
      <p:ext uri="{BB962C8B-B14F-4D97-AF65-F5344CB8AC3E}">
        <p14:creationId xmlns:p14="http://schemas.microsoft.com/office/powerpoint/2010/main" val="108023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altLang="nl-BE" sz="2800" b="1" dirty="0"/>
              <a:t>Voorwaarden verwerking persoonsgegevens</a:t>
            </a:r>
            <a:endParaRPr lang="nl-BE" sz="2800" dirty="0"/>
          </a:p>
        </p:txBody>
      </p:sp>
      <p:sp>
        <p:nvSpPr>
          <p:cNvPr id="3" name="Tijdelijke aanduiding voor inhoud 2"/>
          <p:cNvSpPr>
            <a:spLocks noGrp="1"/>
          </p:cNvSpPr>
          <p:nvPr>
            <p:ph idx="1"/>
          </p:nvPr>
        </p:nvSpPr>
        <p:spPr/>
        <p:txBody>
          <a:bodyPr/>
          <a:lstStyle/>
          <a:p>
            <a:pPr marL="0" lvl="1" indent="0">
              <a:buClr>
                <a:schemeClr val="accent3"/>
              </a:buClr>
              <a:buNone/>
              <a:defRPr/>
            </a:pPr>
            <a:r>
              <a:rPr lang="nl-BE" sz="2800" dirty="0" smtClean="0">
                <a:solidFill>
                  <a:schemeClr val="tx1"/>
                </a:solidFill>
              </a:rPr>
              <a:t>Doel en doelbinding</a:t>
            </a:r>
          </a:p>
          <a:p>
            <a:pPr marL="342900" lvl="1" indent="-342900">
              <a:buClr>
                <a:schemeClr val="accent3"/>
              </a:buClr>
              <a:buFont typeface="Arial" panose="020B0604020202020204" pitchFamily="34" charset="0"/>
              <a:buChar char="•"/>
              <a:defRPr/>
            </a:pPr>
            <a:r>
              <a:rPr lang="nl-BE" sz="2800" dirty="0" smtClean="0">
                <a:solidFill>
                  <a:schemeClr val="tx1"/>
                </a:solidFill>
              </a:rPr>
              <a:t>Voor </a:t>
            </a:r>
            <a:r>
              <a:rPr lang="nl-BE" sz="2800" dirty="0">
                <a:solidFill>
                  <a:schemeClr val="tx1"/>
                </a:solidFill>
              </a:rPr>
              <a:t>welbepaalde, uitdrukkelijk omschreven en gerechtvaardigde doeleinden</a:t>
            </a:r>
          </a:p>
          <a:p>
            <a:pPr marL="342900" lvl="1" indent="-342900">
              <a:buClr>
                <a:schemeClr val="accent3"/>
              </a:buClr>
              <a:buFont typeface="Arial" panose="020B0604020202020204" pitchFamily="34" charset="0"/>
              <a:buChar char="•"/>
              <a:defRPr/>
            </a:pPr>
            <a:r>
              <a:rPr lang="nl-BE" sz="2800" dirty="0">
                <a:solidFill>
                  <a:schemeClr val="tx1"/>
                </a:solidFill>
              </a:rPr>
              <a:t>Niet verder verwerkt op manier die onverenigbaar is met die doeleinden</a:t>
            </a:r>
          </a:p>
          <a:p>
            <a:endParaRPr lang="nl-BE" dirty="0"/>
          </a:p>
        </p:txBody>
      </p:sp>
    </p:spTree>
    <p:extLst>
      <p:ext uri="{BB962C8B-B14F-4D97-AF65-F5344CB8AC3E}">
        <p14:creationId xmlns:p14="http://schemas.microsoft.com/office/powerpoint/2010/main" val="369704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467544" y="908720"/>
            <a:ext cx="8229600" cy="1066800"/>
          </a:xfrm>
        </p:spPr>
        <p:txBody>
          <a:bodyPr>
            <a:normAutofit/>
          </a:bodyPr>
          <a:lstStyle/>
          <a:p>
            <a:r>
              <a:rPr lang="nl-BE" altLang="nl-BE" sz="2800" b="1" dirty="0" smtClean="0"/>
              <a:t>Voorwaarden verwerking persoonsgegevens</a:t>
            </a:r>
          </a:p>
        </p:txBody>
      </p:sp>
      <p:sp>
        <p:nvSpPr>
          <p:cNvPr id="3" name="Tijdelijke aanduiding voor inhoud 2"/>
          <p:cNvSpPr>
            <a:spLocks noGrp="1"/>
          </p:cNvSpPr>
          <p:nvPr>
            <p:ph idx="1"/>
          </p:nvPr>
        </p:nvSpPr>
        <p:spPr>
          <a:xfrm>
            <a:off x="457200" y="1844824"/>
            <a:ext cx="8229600" cy="4729712"/>
          </a:xfrm>
        </p:spPr>
        <p:txBody>
          <a:bodyPr>
            <a:normAutofit/>
          </a:bodyPr>
          <a:lstStyle/>
          <a:p>
            <a:pPr marL="342900" lvl="1" indent="-342900">
              <a:buClr>
                <a:schemeClr val="accent3"/>
              </a:buClr>
              <a:buFont typeface="Arial" panose="020B0604020202020204" pitchFamily="34" charset="0"/>
              <a:buChar char="•"/>
              <a:defRPr/>
            </a:pPr>
            <a:endParaRPr lang="nl-BE" sz="2800" dirty="0" smtClean="0">
              <a:solidFill>
                <a:schemeClr val="tx1"/>
              </a:solidFill>
            </a:endParaRPr>
          </a:p>
          <a:p>
            <a:pPr marL="342900" lvl="1" indent="-342900">
              <a:buClr>
                <a:schemeClr val="accent3"/>
              </a:buClr>
              <a:buFont typeface="Arial" panose="020B0604020202020204" pitchFamily="34" charset="0"/>
              <a:buChar char="•"/>
              <a:defRPr/>
            </a:pPr>
            <a:r>
              <a:rPr lang="nl-BE" sz="2800" dirty="0" smtClean="0">
                <a:solidFill>
                  <a:schemeClr val="tx1"/>
                </a:solidFill>
              </a:rPr>
              <a:t>Gegevens</a:t>
            </a:r>
            <a:r>
              <a:rPr lang="nl-BE" sz="2800" dirty="0">
                <a:solidFill>
                  <a:schemeClr val="tx1"/>
                </a:solidFill>
              </a:rPr>
              <a:t>: </a:t>
            </a:r>
          </a:p>
          <a:p>
            <a:pPr marL="608076" lvl="2" indent="-342900">
              <a:buClr>
                <a:schemeClr val="accent3"/>
              </a:buClr>
              <a:buFont typeface="Arial" panose="020B0604020202020204" pitchFamily="34" charset="0"/>
              <a:buChar char="•"/>
              <a:defRPr/>
            </a:pPr>
            <a:r>
              <a:rPr lang="nl-BE" sz="2800" dirty="0">
                <a:solidFill>
                  <a:schemeClr val="tx1"/>
                </a:solidFill>
              </a:rPr>
              <a:t>toereikend, </a:t>
            </a:r>
            <a:r>
              <a:rPr lang="nl-BE" sz="2800" dirty="0" err="1">
                <a:solidFill>
                  <a:schemeClr val="tx1"/>
                </a:solidFill>
              </a:rPr>
              <a:t>terzake</a:t>
            </a:r>
            <a:r>
              <a:rPr lang="nl-BE" sz="2800" dirty="0">
                <a:solidFill>
                  <a:schemeClr val="tx1"/>
                </a:solidFill>
              </a:rPr>
              <a:t> dienend, beperkt tot wat noodzakelijk is voor doeleinde </a:t>
            </a:r>
            <a:r>
              <a:rPr lang="nl-BE" sz="2000" dirty="0" smtClean="0">
                <a:solidFill>
                  <a:schemeClr val="tx1"/>
                </a:solidFill>
              </a:rPr>
              <a:t>(dataminimalisatie of minimale  </a:t>
            </a:r>
            <a:r>
              <a:rPr lang="nl-BE" sz="2000" dirty="0">
                <a:solidFill>
                  <a:schemeClr val="tx1"/>
                </a:solidFill>
              </a:rPr>
              <a:t>gegevensverwerking)</a:t>
            </a:r>
          </a:p>
          <a:p>
            <a:pPr marL="608076" lvl="2" indent="-342900">
              <a:buClr>
                <a:schemeClr val="accent3"/>
              </a:buClr>
              <a:buFont typeface="Arial" panose="020B0604020202020204" pitchFamily="34" charset="0"/>
              <a:buChar char="•"/>
              <a:defRPr/>
            </a:pPr>
            <a:r>
              <a:rPr lang="nl-BE" sz="2800" dirty="0" smtClean="0">
                <a:solidFill>
                  <a:schemeClr val="tx1"/>
                </a:solidFill>
              </a:rPr>
              <a:t>mogen </a:t>
            </a:r>
            <a:r>
              <a:rPr lang="nl-BE" sz="2800" dirty="0">
                <a:solidFill>
                  <a:schemeClr val="tx1"/>
                </a:solidFill>
              </a:rPr>
              <a:t>alleen worden verwerkt als doel niet redelijkerwijze op een andere manier bereikt kan worden</a:t>
            </a:r>
          </a:p>
          <a:p>
            <a:pPr marL="608076" lvl="2" indent="-342900">
              <a:buClr>
                <a:schemeClr val="accent3"/>
              </a:buClr>
              <a:buFont typeface="Arial" panose="020B0604020202020204" pitchFamily="34" charset="0"/>
              <a:buChar char="•"/>
              <a:defRPr/>
            </a:pPr>
            <a:r>
              <a:rPr lang="nl-BE" sz="2800" dirty="0">
                <a:solidFill>
                  <a:schemeClr val="tx1"/>
                </a:solidFill>
              </a:rPr>
              <a:t>juist en zo nodig geactualiseerd</a:t>
            </a:r>
          </a:p>
          <a:p>
            <a:pPr marL="608076" lvl="2" indent="-342900">
              <a:buClr>
                <a:schemeClr val="accent3"/>
              </a:buClr>
              <a:buFont typeface="Arial" panose="020B0604020202020204" pitchFamily="34" charset="0"/>
              <a:buChar char="•"/>
              <a:defRPr/>
            </a:pPr>
            <a:r>
              <a:rPr lang="nl-BE" sz="2800" dirty="0">
                <a:solidFill>
                  <a:schemeClr val="tx1"/>
                </a:solidFill>
              </a:rPr>
              <a:t>beperkte opslagperiode </a:t>
            </a:r>
            <a:r>
              <a:rPr lang="nl-BE" sz="2800" dirty="0" smtClean="0">
                <a:solidFill>
                  <a:schemeClr val="tx1"/>
                </a:solidFill>
              </a:rPr>
              <a:t>(bewaartermijnen)</a:t>
            </a:r>
          </a:p>
          <a:p>
            <a:pPr marL="608076" lvl="2" indent="-342900">
              <a:buClr>
                <a:schemeClr val="accent3"/>
              </a:buClr>
              <a:buFont typeface="Arial" panose="020B0604020202020204" pitchFamily="34" charset="0"/>
              <a:buChar char="•"/>
              <a:defRPr/>
            </a:pPr>
            <a:endParaRPr lang="nl-BE" sz="2800" dirty="0">
              <a:solidFill>
                <a:schemeClr val="tx1"/>
              </a:solidFill>
            </a:endParaRPr>
          </a:p>
          <a:p>
            <a:pPr marL="864000" lvl="3" indent="-288000" eaLnBrk="1" fontAlgn="auto" hangingPunct="1">
              <a:spcAft>
                <a:spcPts val="0"/>
              </a:spcAft>
              <a:defRPr/>
            </a:pPr>
            <a:endParaRPr lang="nl-BE" sz="2000" dirty="0">
              <a:solidFill>
                <a:schemeClr val="accent6"/>
              </a:solidFill>
            </a:endParaRPr>
          </a:p>
          <a:p>
            <a:pPr lvl="1" eaLnBrk="1" hangingPunct="1">
              <a:defRPr/>
            </a:pPr>
            <a:endParaRPr lang="nl-BE" sz="2000" dirty="0"/>
          </a:p>
        </p:txBody>
      </p:sp>
    </p:spTree>
    <p:extLst>
      <p:ext uri="{BB962C8B-B14F-4D97-AF65-F5344CB8AC3E}">
        <p14:creationId xmlns:p14="http://schemas.microsoft.com/office/powerpoint/2010/main" val="377241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normAutofit/>
          </a:bodyPr>
          <a:lstStyle/>
          <a:p>
            <a:r>
              <a:rPr lang="nl-BE" altLang="nl-BE" sz="2800" b="1" dirty="0"/>
              <a:t>Voorwaarden verwerking persoonsgegevens</a:t>
            </a:r>
            <a:endParaRPr lang="nl-BE" altLang="nl-BE" sz="2800" dirty="0" smtClean="0"/>
          </a:p>
        </p:txBody>
      </p:sp>
      <p:sp>
        <p:nvSpPr>
          <p:cNvPr id="45059" name="Tijdelijke aanduiding voor inhoud 2"/>
          <p:cNvSpPr>
            <a:spLocks noGrp="1"/>
          </p:cNvSpPr>
          <p:nvPr>
            <p:ph idx="1"/>
          </p:nvPr>
        </p:nvSpPr>
        <p:spPr/>
        <p:txBody>
          <a:bodyPr/>
          <a:lstStyle/>
          <a:p>
            <a:r>
              <a:rPr lang="nl-BE" altLang="nl-BE" dirty="0" smtClean="0"/>
              <a:t>Verantwoordelijke moet </a:t>
            </a:r>
            <a:r>
              <a:rPr lang="nl-BE" altLang="nl-BE" b="1" dirty="0" smtClean="0"/>
              <a:t>technische en organisatorische maatregelen</a:t>
            </a:r>
            <a:r>
              <a:rPr lang="nl-BE" altLang="nl-BE" dirty="0" smtClean="0"/>
              <a:t> nemen om passende beveiliging te waarborgen zodat persoonsgegevens beschermd zijn tegen:</a:t>
            </a:r>
          </a:p>
          <a:p>
            <a:pPr marL="630936" lvl="2" indent="-256032">
              <a:buClr>
                <a:schemeClr val="accent3"/>
              </a:buClr>
              <a:buFont typeface="Georgia"/>
              <a:buChar char="•"/>
            </a:pPr>
            <a:r>
              <a:rPr lang="nl-BE" altLang="nl-BE" dirty="0">
                <a:solidFill>
                  <a:schemeClr val="tx1"/>
                </a:solidFill>
              </a:rPr>
              <a:t>ongeoorloofde of onrechtmatige verwerking (wijziging, ongeoorloofde verstrekking of toegang)</a:t>
            </a:r>
          </a:p>
          <a:p>
            <a:pPr marL="630936" lvl="2" indent="-256032">
              <a:buClr>
                <a:schemeClr val="accent3"/>
              </a:buClr>
              <a:buFont typeface="Georgia"/>
              <a:buChar char="•"/>
            </a:pPr>
            <a:r>
              <a:rPr lang="nl-BE" altLang="nl-BE" dirty="0" smtClean="0">
                <a:solidFill>
                  <a:schemeClr val="tx1"/>
                </a:solidFill>
              </a:rPr>
              <a:t>verlies</a:t>
            </a:r>
            <a:r>
              <a:rPr lang="nl-BE" altLang="nl-BE" dirty="0">
                <a:solidFill>
                  <a:schemeClr val="tx1"/>
                </a:solidFill>
              </a:rPr>
              <a:t>, vernietiging of beschadiging</a:t>
            </a:r>
          </a:p>
        </p:txBody>
      </p:sp>
    </p:spTree>
    <p:extLst>
      <p:ext uri="{BB962C8B-B14F-4D97-AF65-F5344CB8AC3E}">
        <p14:creationId xmlns:p14="http://schemas.microsoft.com/office/powerpoint/2010/main" val="165076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836712"/>
            <a:ext cx="8229600" cy="1066800"/>
          </a:xfrm>
        </p:spPr>
        <p:txBody>
          <a:bodyPr>
            <a:normAutofit/>
          </a:bodyPr>
          <a:lstStyle/>
          <a:p>
            <a:r>
              <a:rPr lang="nl-BE" altLang="nl-BE" sz="2800" b="1" dirty="0"/>
              <a:t>Voorwaarden verwerking persoonsgegevens</a:t>
            </a:r>
            <a:endParaRPr lang="nl-BE" sz="2800" dirty="0"/>
          </a:p>
        </p:txBody>
      </p:sp>
      <p:sp>
        <p:nvSpPr>
          <p:cNvPr id="3" name="Tijdelijke aanduiding voor inhoud 2"/>
          <p:cNvSpPr>
            <a:spLocks noGrp="1"/>
          </p:cNvSpPr>
          <p:nvPr>
            <p:ph idx="1"/>
          </p:nvPr>
        </p:nvSpPr>
        <p:spPr>
          <a:xfrm>
            <a:off x="457200" y="1916832"/>
            <a:ext cx="8229600" cy="4657704"/>
          </a:xfrm>
        </p:spPr>
        <p:txBody>
          <a:bodyPr>
            <a:normAutofit fontScale="92500" lnSpcReduction="20000"/>
          </a:bodyPr>
          <a:lstStyle/>
          <a:p>
            <a:pPr marL="109728" indent="0">
              <a:buNone/>
            </a:pPr>
            <a:r>
              <a:rPr lang="nl-BE" dirty="0"/>
              <a:t>Verwerking van </a:t>
            </a:r>
            <a:endParaRPr lang="nl-BE" dirty="0" smtClean="0"/>
          </a:p>
          <a:p>
            <a:r>
              <a:rPr lang="nl-BE" dirty="0" smtClean="0"/>
              <a:t>persoonsgegevens waaruit </a:t>
            </a:r>
          </a:p>
          <a:p>
            <a:pPr lvl="1">
              <a:buFont typeface="Arial" panose="020B0604020202020204" pitchFamily="34" charset="0"/>
              <a:buChar char="•"/>
            </a:pPr>
            <a:r>
              <a:rPr lang="nl-BE" dirty="0" smtClean="0">
                <a:solidFill>
                  <a:schemeClr val="tx1"/>
                </a:solidFill>
              </a:rPr>
              <a:t>ras of etnische afkomst</a:t>
            </a:r>
          </a:p>
          <a:p>
            <a:pPr lvl="1">
              <a:buFont typeface="Arial" panose="020B0604020202020204" pitchFamily="34" charset="0"/>
              <a:buChar char="•"/>
            </a:pPr>
            <a:r>
              <a:rPr lang="nl-BE" dirty="0" smtClean="0">
                <a:solidFill>
                  <a:schemeClr val="tx1"/>
                </a:solidFill>
              </a:rPr>
              <a:t>politieke opvattingen</a:t>
            </a:r>
          </a:p>
          <a:p>
            <a:pPr lvl="1">
              <a:buFont typeface="Arial" panose="020B0604020202020204" pitchFamily="34" charset="0"/>
              <a:buChar char="•"/>
            </a:pPr>
            <a:r>
              <a:rPr lang="nl-BE" dirty="0" smtClean="0">
                <a:solidFill>
                  <a:schemeClr val="tx1"/>
                </a:solidFill>
              </a:rPr>
              <a:t>religieuze of levensbeschouwelijke overtuigingen</a:t>
            </a:r>
          </a:p>
          <a:p>
            <a:pPr lvl="1">
              <a:buFont typeface="Arial" panose="020B0604020202020204" pitchFamily="34" charset="0"/>
              <a:buChar char="•"/>
            </a:pPr>
            <a:r>
              <a:rPr lang="nl-BE" dirty="0" smtClean="0">
                <a:solidFill>
                  <a:schemeClr val="tx1"/>
                </a:solidFill>
              </a:rPr>
              <a:t>het lidmaatschap van een vakbond blijken </a:t>
            </a:r>
          </a:p>
          <a:p>
            <a:pPr marL="365760" lvl="1" indent="-256032">
              <a:buClr>
                <a:schemeClr val="accent3"/>
              </a:buClr>
              <a:buFont typeface="Georgia"/>
              <a:buChar char="•"/>
            </a:pPr>
            <a:r>
              <a:rPr lang="nl-BE" sz="2800" dirty="0">
                <a:solidFill>
                  <a:schemeClr val="tx1"/>
                </a:solidFill>
              </a:rPr>
              <a:t>genetische gegevens</a:t>
            </a:r>
          </a:p>
          <a:p>
            <a:r>
              <a:rPr lang="nl-BE" dirty="0" smtClean="0"/>
              <a:t>biometrische </a:t>
            </a:r>
            <a:r>
              <a:rPr lang="nl-BE" dirty="0"/>
              <a:t>gegevens </a:t>
            </a:r>
            <a:r>
              <a:rPr lang="nl-BE" sz="1700" dirty="0"/>
              <a:t>met het oog op de unieke identificatie van een </a:t>
            </a:r>
            <a:r>
              <a:rPr lang="nl-BE" sz="1700" dirty="0" smtClean="0"/>
              <a:t>persoon</a:t>
            </a:r>
          </a:p>
          <a:p>
            <a:r>
              <a:rPr lang="nl-BE" dirty="0" smtClean="0"/>
              <a:t>gegevens </a:t>
            </a:r>
            <a:r>
              <a:rPr lang="nl-BE" dirty="0"/>
              <a:t>over </a:t>
            </a:r>
            <a:r>
              <a:rPr lang="nl-BE" dirty="0" smtClean="0"/>
              <a:t>gezondheid</a:t>
            </a:r>
          </a:p>
          <a:p>
            <a:r>
              <a:rPr lang="nl-BE" dirty="0" smtClean="0"/>
              <a:t>gegevens </a:t>
            </a:r>
            <a:r>
              <a:rPr lang="nl-BE" dirty="0"/>
              <a:t>met betrekking tot iemands seksueel gedrag of seksuele gerichtheid </a:t>
            </a:r>
            <a:endParaRPr lang="nl-BE" dirty="0" smtClean="0"/>
          </a:p>
          <a:p>
            <a:pPr marL="109728" indent="0">
              <a:buNone/>
            </a:pPr>
            <a:r>
              <a:rPr lang="nl-BE" dirty="0" smtClean="0">
                <a:latin typeface="Calibri"/>
              </a:rPr>
              <a:t>→ </a:t>
            </a:r>
            <a:r>
              <a:rPr lang="nl-BE" dirty="0" smtClean="0"/>
              <a:t>verboden ; uitzonderingen</a:t>
            </a:r>
            <a:endParaRPr lang="nl-BE" dirty="0"/>
          </a:p>
        </p:txBody>
      </p:sp>
    </p:spTree>
    <p:extLst>
      <p:ext uri="{BB962C8B-B14F-4D97-AF65-F5344CB8AC3E}">
        <p14:creationId xmlns:p14="http://schemas.microsoft.com/office/powerpoint/2010/main" val="3641030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a:t>
            </a:r>
            <a:endParaRPr lang="nl-BE" dirty="0"/>
          </a:p>
        </p:txBody>
      </p:sp>
      <p:sp>
        <p:nvSpPr>
          <p:cNvPr id="3" name="Tijdelijke aanduiding voor inhoud 2"/>
          <p:cNvSpPr>
            <a:spLocks noGrp="1"/>
          </p:cNvSpPr>
          <p:nvPr>
            <p:ph idx="1"/>
          </p:nvPr>
        </p:nvSpPr>
        <p:spPr/>
        <p:txBody>
          <a:bodyPr/>
          <a:lstStyle/>
          <a:p>
            <a:r>
              <a:rPr lang="nl-BE" dirty="0" smtClean="0"/>
              <a:t>Traject implementatie informatieveiligheid in CLB</a:t>
            </a:r>
            <a:endParaRPr lang="nl-BE" dirty="0"/>
          </a:p>
        </p:txBody>
      </p:sp>
    </p:spTree>
    <p:extLst>
      <p:ext uri="{BB962C8B-B14F-4D97-AF65-F5344CB8AC3E}">
        <p14:creationId xmlns:p14="http://schemas.microsoft.com/office/powerpoint/2010/main" val="403327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a:xfrm>
            <a:off x="467544" y="908720"/>
            <a:ext cx="8229600" cy="1066800"/>
          </a:xfrm>
        </p:spPr>
        <p:txBody>
          <a:bodyPr>
            <a:normAutofit/>
          </a:bodyPr>
          <a:lstStyle/>
          <a:p>
            <a:r>
              <a:rPr lang="nl-BE" altLang="nl-BE" sz="3600" b="1" dirty="0" smtClean="0"/>
              <a:t>Analyse </a:t>
            </a:r>
            <a:endParaRPr lang="nl-BE" altLang="nl-BE" sz="3400" b="1" dirty="0" smtClean="0"/>
          </a:p>
        </p:txBody>
      </p:sp>
      <p:sp>
        <p:nvSpPr>
          <p:cNvPr id="60419" name="Tijdelijke aanduiding voor inhoud 2"/>
          <p:cNvSpPr>
            <a:spLocks noGrp="1"/>
          </p:cNvSpPr>
          <p:nvPr>
            <p:ph idx="1"/>
          </p:nvPr>
        </p:nvSpPr>
        <p:spPr/>
        <p:txBody>
          <a:bodyPr>
            <a:normAutofit/>
          </a:bodyPr>
          <a:lstStyle/>
          <a:p>
            <a:pPr marL="0" indent="0">
              <a:buNone/>
            </a:pPr>
            <a:r>
              <a:rPr lang="nl-BE" altLang="nl-BE" dirty="0" smtClean="0"/>
              <a:t>Analyse van de verwerkingen:</a:t>
            </a:r>
          </a:p>
          <a:p>
            <a:pPr marL="342900" indent="-342900">
              <a:buFontTx/>
              <a:buChar char="•"/>
            </a:pPr>
            <a:r>
              <a:rPr lang="nl-BE" altLang="nl-BE" dirty="0" smtClean="0"/>
              <a:t>Zijn alle verwerkingen rechtmatig? </a:t>
            </a:r>
          </a:p>
          <a:p>
            <a:pPr marL="342900" indent="-342900">
              <a:buFontTx/>
              <a:buChar char="•"/>
            </a:pPr>
            <a:r>
              <a:rPr lang="nl-BE" altLang="nl-BE" dirty="0" smtClean="0"/>
              <a:t>Hebben we altijd een duidelijk doel?</a:t>
            </a:r>
          </a:p>
          <a:p>
            <a:pPr marL="342900" indent="-342900">
              <a:buFontTx/>
              <a:buChar char="•"/>
            </a:pPr>
            <a:r>
              <a:rPr lang="nl-BE" altLang="nl-BE" dirty="0" smtClean="0"/>
              <a:t>Verwerken we niet teveel gegevens?</a:t>
            </a:r>
          </a:p>
          <a:p>
            <a:pPr marL="342900" indent="-342900">
              <a:buFontTx/>
              <a:buChar char="•"/>
            </a:pPr>
            <a:r>
              <a:rPr lang="nl-BE" altLang="nl-BE" dirty="0" smtClean="0"/>
              <a:t>Worden de gegevens op tijd verwijderd? </a:t>
            </a:r>
          </a:p>
          <a:p>
            <a:pPr marL="342900" indent="-342900">
              <a:buFontTx/>
              <a:buChar char="•"/>
            </a:pPr>
            <a:r>
              <a:rPr lang="nl-BE" altLang="nl-BE" dirty="0" smtClean="0"/>
              <a:t>Kiezen we de richting (project/proces/dienst/product) met de minste impact voor de privacy van de betrokkene?</a:t>
            </a:r>
          </a:p>
        </p:txBody>
      </p:sp>
    </p:spTree>
    <p:extLst>
      <p:ext uri="{BB962C8B-B14F-4D97-AF65-F5344CB8AC3E}">
        <p14:creationId xmlns:p14="http://schemas.microsoft.com/office/powerpoint/2010/main" val="295464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a:xfrm>
            <a:off x="457200" y="908720"/>
            <a:ext cx="8229600" cy="1066800"/>
          </a:xfrm>
        </p:spPr>
        <p:txBody>
          <a:bodyPr>
            <a:normAutofit/>
          </a:bodyPr>
          <a:lstStyle/>
          <a:p>
            <a:r>
              <a:rPr lang="nl-BE" altLang="nl-BE" dirty="0" smtClean="0"/>
              <a:t>Dataregister</a:t>
            </a:r>
          </a:p>
        </p:txBody>
      </p:sp>
      <p:sp>
        <p:nvSpPr>
          <p:cNvPr id="3" name="Tijdelijke aanduiding voor inhoud 2"/>
          <p:cNvSpPr>
            <a:spLocks noGrp="1"/>
          </p:cNvSpPr>
          <p:nvPr>
            <p:ph idx="1"/>
          </p:nvPr>
        </p:nvSpPr>
        <p:spPr>
          <a:xfrm>
            <a:off x="457200" y="1772816"/>
            <a:ext cx="8229600" cy="4801720"/>
          </a:xfrm>
        </p:spPr>
        <p:txBody>
          <a:bodyPr>
            <a:normAutofit/>
          </a:bodyPr>
          <a:lstStyle/>
          <a:p>
            <a:pPr marL="0" lvl="1" indent="0">
              <a:buNone/>
              <a:defRPr/>
            </a:pPr>
            <a:r>
              <a:rPr lang="nl-BE" altLang="nl-BE" dirty="0">
                <a:solidFill>
                  <a:schemeClr val="tx1"/>
                </a:solidFill>
              </a:rPr>
              <a:t>R</a:t>
            </a:r>
            <a:r>
              <a:rPr lang="nl-BE" altLang="nl-BE" dirty="0" smtClean="0">
                <a:solidFill>
                  <a:schemeClr val="tx1"/>
                </a:solidFill>
              </a:rPr>
              <a:t>egister </a:t>
            </a:r>
            <a:r>
              <a:rPr lang="nl-BE" altLang="nl-BE" dirty="0">
                <a:solidFill>
                  <a:schemeClr val="tx1"/>
                </a:solidFill>
              </a:rPr>
              <a:t>met opsomming van een aantal gegevens betreffende de verwerkingen </a:t>
            </a:r>
            <a:r>
              <a:rPr lang="nl-BE" altLang="nl-BE" dirty="0" smtClean="0">
                <a:solidFill>
                  <a:schemeClr val="tx1"/>
                </a:solidFill>
              </a:rPr>
              <a:t>van persoonsgegevens binnen het CLB</a:t>
            </a:r>
            <a:endParaRPr lang="nl-BE" altLang="nl-BE" dirty="0">
              <a:solidFill>
                <a:schemeClr val="tx1"/>
              </a:solidFill>
            </a:endParaRP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Identificatiegegevens van het CLB</a:t>
            </a: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Welke verwerking</a:t>
            </a:r>
            <a:endParaRPr lang="nl-BE" altLang="nl-BE" dirty="0">
              <a:solidFill>
                <a:schemeClr val="tx1"/>
              </a:solidFill>
            </a:endParaRP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Rechtsgrond van de verwerking</a:t>
            </a: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Doel verwerking</a:t>
            </a:r>
            <a:endParaRPr lang="nl-BE" altLang="nl-BE" dirty="0">
              <a:solidFill>
                <a:schemeClr val="tx1"/>
              </a:solidFill>
            </a:endParaRPr>
          </a:p>
          <a:p>
            <a:pPr marL="608076" lvl="2" indent="-342900">
              <a:lnSpc>
                <a:spcPct val="80000"/>
              </a:lnSpc>
              <a:buClr>
                <a:schemeClr val="accent3"/>
              </a:buClr>
              <a:buFont typeface="Arial" panose="020B0604020202020204" pitchFamily="34" charset="0"/>
              <a:buChar char="•"/>
              <a:defRPr/>
            </a:pPr>
            <a:r>
              <a:rPr lang="nl-BE" altLang="nl-BE" dirty="0">
                <a:solidFill>
                  <a:schemeClr val="tx1"/>
                </a:solidFill>
              </a:rPr>
              <a:t>Welke </a:t>
            </a:r>
            <a:r>
              <a:rPr lang="nl-BE" altLang="nl-BE" dirty="0" smtClean="0">
                <a:solidFill>
                  <a:schemeClr val="tx1"/>
                </a:solidFill>
              </a:rPr>
              <a:t>gegevens verwerkt het CLB? </a:t>
            </a:r>
            <a:r>
              <a:rPr lang="nl-BE" altLang="nl-BE" dirty="0">
                <a:solidFill>
                  <a:schemeClr val="tx1"/>
                </a:solidFill>
              </a:rPr>
              <a:t>Welk soort gegevens?</a:t>
            </a: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Categorieën betrokkenen: van </a:t>
            </a:r>
            <a:r>
              <a:rPr lang="nl-BE" altLang="nl-BE" dirty="0">
                <a:solidFill>
                  <a:schemeClr val="tx1"/>
                </a:solidFill>
              </a:rPr>
              <a:t>wie?</a:t>
            </a:r>
          </a:p>
          <a:p>
            <a:pPr marL="608076" lvl="2" indent="-342900">
              <a:lnSpc>
                <a:spcPct val="80000"/>
              </a:lnSpc>
              <a:buClr>
                <a:schemeClr val="accent3"/>
              </a:buClr>
              <a:buFont typeface="Arial" panose="020B0604020202020204" pitchFamily="34" charset="0"/>
              <a:buChar char="•"/>
              <a:defRPr/>
            </a:pPr>
            <a:r>
              <a:rPr lang="nl-BE" altLang="nl-BE" dirty="0">
                <a:solidFill>
                  <a:schemeClr val="tx1"/>
                </a:solidFill>
              </a:rPr>
              <a:t>Hoe lang bewaren? </a:t>
            </a:r>
            <a:endParaRPr lang="nl-BE" altLang="nl-BE" dirty="0" smtClean="0">
              <a:solidFill>
                <a:schemeClr val="tx1"/>
              </a:solidFill>
            </a:endParaRP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Beveiliging </a:t>
            </a:r>
            <a:endParaRPr lang="nl-BE" altLang="nl-BE" dirty="0">
              <a:solidFill>
                <a:schemeClr val="tx1"/>
              </a:solidFill>
            </a:endParaRPr>
          </a:p>
          <a:p>
            <a:pPr marL="608076" lvl="2" indent="-342900">
              <a:lnSpc>
                <a:spcPct val="80000"/>
              </a:lnSpc>
              <a:buClr>
                <a:schemeClr val="accent3"/>
              </a:buClr>
              <a:buFont typeface="Arial" panose="020B0604020202020204" pitchFamily="34" charset="0"/>
              <a:buChar char="•"/>
              <a:defRPr/>
            </a:pPr>
            <a:r>
              <a:rPr lang="nl-BE" altLang="nl-BE" dirty="0">
                <a:solidFill>
                  <a:schemeClr val="tx1"/>
                </a:solidFill>
              </a:rPr>
              <a:t>….. </a:t>
            </a:r>
          </a:p>
          <a:p>
            <a:pPr marL="342900" indent="-342900">
              <a:buFont typeface="Arial" panose="020B0604020202020204" pitchFamily="34" charset="0"/>
              <a:buChar char="•"/>
              <a:defRPr/>
            </a:pPr>
            <a:endParaRPr lang="nl-BE" altLang="nl-BE" dirty="0" smtClean="0"/>
          </a:p>
          <a:p>
            <a:pPr>
              <a:defRPr/>
            </a:pPr>
            <a:endParaRPr lang="nl-BE" dirty="0" smtClean="0"/>
          </a:p>
          <a:p>
            <a:pPr>
              <a:defRPr/>
            </a:pPr>
            <a:endParaRPr lang="nl-BE" dirty="0"/>
          </a:p>
        </p:txBody>
      </p:sp>
    </p:spTree>
    <p:extLst>
      <p:ext uri="{BB962C8B-B14F-4D97-AF65-F5344CB8AC3E}">
        <p14:creationId xmlns:p14="http://schemas.microsoft.com/office/powerpoint/2010/main" val="354099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nl-BE" altLang="nl-BE" smtClean="0"/>
              <a:t>Rechten van de betrokkene</a:t>
            </a:r>
          </a:p>
        </p:txBody>
      </p:sp>
      <p:sp>
        <p:nvSpPr>
          <p:cNvPr id="45059" name="Tijdelijke aanduiding voor inhoud 2"/>
          <p:cNvSpPr>
            <a:spLocks noGrp="1"/>
          </p:cNvSpPr>
          <p:nvPr>
            <p:ph idx="1"/>
          </p:nvPr>
        </p:nvSpPr>
        <p:spPr/>
        <p:txBody>
          <a:bodyPr/>
          <a:lstStyle/>
          <a:p>
            <a:pPr marL="342900" lvl="1" indent="-342900">
              <a:buClr>
                <a:schemeClr val="accent3"/>
              </a:buClr>
              <a:buFontTx/>
              <a:buChar char="•"/>
              <a:defRPr/>
            </a:pPr>
            <a:r>
              <a:rPr lang="nl-BE" altLang="nl-BE" sz="2800" dirty="0">
                <a:solidFill>
                  <a:schemeClr val="tx1"/>
                </a:solidFill>
              </a:rPr>
              <a:t>Recht op informatie</a:t>
            </a:r>
          </a:p>
          <a:p>
            <a:pPr marL="342900" lvl="1" indent="-342900">
              <a:buClr>
                <a:schemeClr val="accent3"/>
              </a:buClr>
              <a:buFontTx/>
              <a:buChar char="•"/>
              <a:defRPr/>
            </a:pPr>
            <a:r>
              <a:rPr lang="nl-BE" altLang="nl-BE" sz="2800" dirty="0">
                <a:solidFill>
                  <a:schemeClr val="tx1"/>
                </a:solidFill>
              </a:rPr>
              <a:t>Recht op inzage </a:t>
            </a:r>
          </a:p>
          <a:p>
            <a:pPr marL="342900" lvl="1" indent="-342900">
              <a:buClr>
                <a:schemeClr val="accent3"/>
              </a:buClr>
              <a:buFontTx/>
              <a:buChar char="•"/>
              <a:defRPr/>
            </a:pPr>
            <a:r>
              <a:rPr lang="nl-BE" altLang="nl-BE" sz="2800" dirty="0">
                <a:solidFill>
                  <a:schemeClr val="tx1"/>
                </a:solidFill>
              </a:rPr>
              <a:t>Recht op rectificatie en recht op </a:t>
            </a:r>
            <a:r>
              <a:rPr lang="nl-BE" altLang="nl-BE" sz="2800" dirty="0" err="1">
                <a:solidFill>
                  <a:schemeClr val="tx1"/>
                </a:solidFill>
              </a:rPr>
              <a:t>wissing</a:t>
            </a:r>
            <a:r>
              <a:rPr lang="nl-BE" altLang="nl-BE" sz="2800" dirty="0">
                <a:solidFill>
                  <a:schemeClr val="tx1"/>
                </a:solidFill>
              </a:rPr>
              <a:t> van gegevens</a:t>
            </a:r>
          </a:p>
          <a:p>
            <a:pPr marL="342900" lvl="1" indent="-342900">
              <a:buClr>
                <a:schemeClr val="accent3"/>
              </a:buClr>
              <a:buFontTx/>
              <a:buChar char="•"/>
              <a:defRPr/>
            </a:pPr>
            <a:r>
              <a:rPr lang="nl-BE" altLang="nl-BE" sz="2800" dirty="0">
                <a:solidFill>
                  <a:schemeClr val="tx1"/>
                </a:solidFill>
              </a:rPr>
              <a:t>Recht op beperking van de verwerking</a:t>
            </a:r>
          </a:p>
          <a:p>
            <a:pPr marL="342900" lvl="1" indent="-342900">
              <a:buClr>
                <a:schemeClr val="accent3"/>
              </a:buClr>
              <a:buFontTx/>
              <a:buChar char="•"/>
              <a:defRPr/>
            </a:pPr>
            <a:r>
              <a:rPr lang="nl-BE" altLang="nl-BE" sz="2800" dirty="0">
                <a:solidFill>
                  <a:schemeClr val="tx1"/>
                </a:solidFill>
              </a:rPr>
              <a:t>Recht op overdraagbaarheid van gegevens</a:t>
            </a:r>
          </a:p>
          <a:p>
            <a:pPr marL="342900" lvl="1" indent="-342900">
              <a:buClr>
                <a:schemeClr val="accent3"/>
              </a:buClr>
              <a:buFontTx/>
              <a:buChar char="•"/>
              <a:defRPr/>
            </a:pPr>
            <a:r>
              <a:rPr lang="nl-BE" altLang="nl-BE" sz="2800" dirty="0">
                <a:solidFill>
                  <a:schemeClr val="tx1"/>
                </a:solidFill>
              </a:rPr>
              <a:t>Recht van bezwaar en geautomatiseerde </a:t>
            </a:r>
            <a:r>
              <a:rPr lang="nl-BE" altLang="nl-BE" sz="2800" dirty="0" smtClean="0">
                <a:solidFill>
                  <a:schemeClr val="tx1"/>
                </a:solidFill>
              </a:rPr>
              <a:t>besluitvorming</a:t>
            </a:r>
          </a:p>
          <a:p>
            <a:pPr marL="0" lvl="1" indent="0">
              <a:buClr>
                <a:schemeClr val="accent3"/>
              </a:buClr>
              <a:buNone/>
              <a:defRPr/>
            </a:pPr>
            <a:r>
              <a:rPr lang="nl-BE" altLang="nl-BE" sz="2800" dirty="0" smtClean="0">
                <a:solidFill>
                  <a:schemeClr val="tx1"/>
                </a:solidFill>
                <a:latin typeface="Calibri"/>
              </a:rPr>
              <a:t>→ o</a:t>
            </a:r>
            <a:r>
              <a:rPr lang="nl-BE" altLang="nl-BE" sz="2800" dirty="0" smtClean="0">
                <a:solidFill>
                  <a:schemeClr val="tx1"/>
                </a:solidFill>
              </a:rPr>
              <a:t>verzicht bijhouden</a:t>
            </a:r>
            <a:endParaRPr lang="nl-BE" altLang="nl-BE" sz="2800" dirty="0">
              <a:solidFill>
                <a:schemeClr val="tx1"/>
              </a:solidFill>
            </a:endParaRPr>
          </a:p>
          <a:p>
            <a:pPr>
              <a:defRPr/>
            </a:pPr>
            <a:endParaRPr lang="nl-BE" altLang="nl-BE" sz="900" dirty="0" smtClean="0"/>
          </a:p>
        </p:txBody>
      </p:sp>
    </p:spTree>
    <p:extLst>
      <p:ext uri="{BB962C8B-B14F-4D97-AF65-F5344CB8AC3E}">
        <p14:creationId xmlns:p14="http://schemas.microsoft.com/office/powerpoint/2010/main" val="212025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467544" y="836712"/>
            <a:ext cx="8229600" cy="1066800"/>
          </a:xfrm>
        </p:spPr>
        <p:txBody>
          <a:bodyPr/>
          <a:lstStyle/>
          <a:p>
            <a:r>
              <a:rPr lang="nl-BE" altLang="nl-BE" dirty="0" smtClean="0"/>
              <a:t>Rechten betrokkene</a:t>
            </a:r>
          </a:p>
        </p:txBody>
      </p:sp>
      <p:sp>
        <p:nvSpPr>
          <p:cNvPr id="3" name="Tijdelijke aanduiding voor inhoud 2"/>
          <p:cNvSpPr>
            <a:spLocks noGrp="1"/>
          </p:cNvSpPr>
          <p:nvPr>
            <p:ph idx="1"/>
          </p:nvPr>
        </p:nvSpPr>
        <p:spPr>
          <a:xfrm>
            <a:off x="395536" y="1844824"/>
            <a:ext cx="8229600" cy="4752528"/>
          </a:xfrm>
        </p:spPr>
        <p:txBody>
          <a:bodyPr>
            <a:noAutofit/>
          </a:bodyPr>
          <a:lstStyle/>
          <a:p>
            <a:pPr marL="0" lvl="1" indent="0">
              <a:buClr>
                <a:schemeClr val="accent3"/>
              </a:buClr>
              <a:buNone/>
              <a:defRPr/>
            </a:pPr>
            <a:r>
              <a:rPr lang="nl-BE" altLang="nl-BE" dirty="0" smtClean="0">
                <a:solidFill>
                  <a:schemeClr val="tx1"/>
                </a:solidFill>
              </a:rPr>
              <a:t>Verwerkingsverantwoordelijke</a:t>
            </a:r>
          </a:p>
          <a:p>
            <a:pPr marL="342900" lvl="1" indent="-342900">
              <a:buClr>
                <a:schemeClr val="accent3"/>
              </a:buClr>
              <a:buFontTx/>
              <a:buChar char="•"/>
              <a:defRPr/>
            </a:pPr>
            <a:r>
              <a:rPr lang="nl-BE" altLang="nl-BE" dirty="0" smtClean="0">
                <a:solidFill>
                  <a:schemeClr val="tx1"/>
                </a:solidFill>
              </a:rPr>
              <a:t>neemt </a:t>
            </a:r>
            <a:r>
              <a:rPr lang="nl-BE" altLang="nl-BE" dirty="0">
                <a:solidFill>
                  <a:schemeClr val="tx1"/>
                </a:solidFill>
              </a:rPr>
              <a:t>passende maatregelen voor duidelijke communicatie </a:t>
            </a:r>
            <a:r>
              <a:rPr lang="nl-BE" altLang="nl-BE" dirty="0" smtClean="0">
                <a:solidFill>
                  <a:schemeClr val="tx1"/>
                </a:solidFill>
              </a:rPr>
              <a:t>aan de betrokkene </a:t>
            </a:r>
          </a:p>
          <a:p>
            <a:pPr marL="608076" lvl="2" indent="-342900">
              <a:buClr>
                <a:schemeClr val="accent3"/>
              </a:buClr>
              <a:buFontTx/>
              <a:buChar char="•"/>
              <a:defRPr/>
            </a:pPr>
            <a:r>
              <a:rPr lang="nl-BE" sz="2000" dirty="0" smtClean="0">
                <a:solidFill>
                  <a:schemeClr val="tx1"/>
                </a:solidFill>
              </a:rPr>
              <a:t>informatie over </a:t>
            </a:r>
            <a:r>
              <a:rPr lang="nl-BE" sz="2000" dirty="0">
                <a:solidFill>
                  <a:schemeClr val="tx1"/>
                </a:solidFill>
              </a:rPr>
              <a:t>de verwerking </a:t>
            </a:r>
            <a:endParaRPr lang="nl-BE" sz="2000" dirty="0" smtClean="0">
              <a:solidFill>
                <a:schemeClr val="tx1"/>
              </a:solidFill>
            </a:endParaRPr>
          </a:p>
          <a:p>
            <a:pPr marL="608076" lvl="2" indent="-342900">
              <a:buClr>
                <a:schemeClr val="accent3"/>
              </a:buClr>
              <a:buFontTx/>
              <a:buChar char="•"/>
              <a:defRPr/>
            </a:pPr>
            <a:r>
              <a:rPr lang="nl-BE" sz="2000" dirty="0" smtClean="0">
                <a:solidFill>
                  <a:schemeClr val="tx1"/>
                </a:solidFill>
              </a:rPr>
              <a:t>in </a:t>
            </a:r>
            <a:r>
              <a:rPr lang="nl-BE" sz="2000" dirty="0">
                <a:solidFill>
                  <a:schemeClr val="tx1"/>
                </a:solidFill>
              </a:rPr>
              <a:t>beknopte, transparante, begrijpelijke en gemakkelijk toegankelijke vorm</a:t>
            </a:r>
          </a:p>
          <a:p>
            <a:pPr marL="608076" lvl="2" indent="-342900">
              <a:buClr>
                <a:schemeClr val="accent3"/>
              </a:buClr>
              <a:buFontTx/>
              <a:buChar char="•"/>
              <a:defRPr/>
            </a:pPr>
            <a:r>
              <a:rPr lang="nl-BE" sz="2000" dirty="0">
                <a:solidFill>
                  <a:schemeClr val="tx1"/>
                </a:solidFill>
              </a:rPr>
              <a:t>i</a:t>
            </a:r>
            <a:r>
              <a:rPr lang="nl-BE" sz="2000" dirty="0" smtClean="0">
                <a:solidFill>
                  <a:schemeClr val="tx1"/>
                </a:solidFill>
              </a:rPr>
              <a:t>n </a:t>
            </a:r>
            <a:r>
              <a:rPr lang="nl-BE" sz="2000" dirty="0">
                <a:solidFill>
                  <a:schemeClr val="tx1"/>
                </a:solidFill>
              </a:rPr>
              <a:t>duidelijke en eenvoudige taal, vooral bij </a:t>
            </a:r>
            <a:r>
              <a:rPr lang="nl-BE" sz="2000" dirty="0" smtClean="0">
                <a:solidFill>
                  <a:schemeClr val="tx1"/>
                </a:solidFill>
              </a:rPr>
              <a:t>kinderen</a:t>
            </a:r>
            <a:endParaRPr lang="nl-BE" sz="2000" dirty="0">
              <a:solidFill>
                <a:schemeClr val="tx1"/>
              </a:solidFill>
            </a:endParaRPr>
          </a:p>
        </p:txBody>
      </p:sp>
    </p:spTree>
    <p:extLst>
      <p:ext uri="{BB962C8B-B14F-4D97-AF65-F5344CB8AC3E}">
        <p14:creationId xmlns:p14="http://schemas.microsoft.com/office/powerpoint/2010/main" val="7512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normAutofit/>
          </a:bodyPr>
          <a:lstStyle/>
          <a:p>
            <a:r>
              <a:rPr lang="nl-BE" altLang="nl-BE" dirty="0" smtClean="0"/>
              <a:t>Rechten betrokkene</a:t>
            </a:r>
          </a:p>
        </p:txBody>
      </p:sp>
      <p:sp>
        <p:nvSpPr>
          <p:cNvPr id="3" name="Tijdelijke aanduiding voor inhoud 2"/>
          <p:cNvSpPr>
            <a:spLocks noGrp="1"/>
          </p:cNvSpPr>
          <p:nvPr>
            <p:ph idx="1"/>
          </p:nvPr>
        </p:nvSpPr>
        <p:spPr/>
        <p:txBody>
          <a:bodyPr/>
          <a:lstStyle/>
          <a:p>
            <a:pPr marL="342900" lvl="1" indent="-342900">
              <a:buClr>
                <a:schemeClr val="accent3"/>
              </a:buClr>
              <a:buFontTx/>
              <a:buChar char="•"/>
              <a:defRPr/>
            </a:pPr>
            <a:r>
              <a:rPr lang="nl-BE" altLang="nl-BE" dirty="0">
                <a:solidFill>
                  <a:schemeClr val="tx1"/>
                </a:solidFill>
              </a:rPr>
              <a:t>faciliteert de uitoefening van de rechten van de </a:t>
            </a:r>
            <a:r>
              <a:rPr lang="nl-BE" altLang="nl-BE" dirty="0" smtClean="0">
                <a:solidFill>
                  <a:schemeClr val="tx1"/>
                </a:solidFill>
              </a:rPr>
              <a:t>betrokkenen</a:t>
            </a:r>
          </a:p>
          <a:p>
            <a:pPr marL="0" lvl="1" indent="0">
              <a:buClr>
                <a:schemeClr val="accent3"/>
              </a:buClr>
              <a:buNone/>
              <a:defRPr/>
            </a:pPr>
            <a:endParaRPr lang="nl-BE" sz="2000" dirty="0">
              <a:solidFill>
                <a:schemeClr val="tx1"/>
              </a:solidFill>
            </a:endParaRPr>
          </a:p>
          <a:p>
            <a:pPr marL="0" lvl="1" indent="0">
              <a:buClr>
                <a:schemeClr val="accent3"/>
              </a:buClr>
              <a:buNone/>
              <a:defRPr/>
            </a:pPr>
            <a:r>
              <a:rPr lang="nl-BE" sz="2400" dirty="0" smtClean="0">
                <a:solidFill>
                  <a:schemeClr val="tx1"/>
                </a:solidFill>
              </a:rPr>
              <a:t>Uitoefening rechten:</a:t>
            </a:r>
            <a:endParaRPr lang="nl-BE" sz="2400" dirty="0" smtClean="0">
              <a:solidFill>
                <a:schemeClr val="accent6"/>
              </a:solidFill>
            </a:endParaRPr>
          </a:p>
          <a:p>
            <a:pPr marL="608076" lvl="2" indent="-342900">
              <a:buClr>
                <a:schemeClr val="accent3"/>
              </a:buClr>
              <a:buFontTx/>
              <a:buChar char="•"/>
              <a:defRPr/>
            </a:pPr>
            <a:r>
              <a:rPr lang="nl-BE" sz="2000" dirty="0">
                <a:solidFill>
                  <a:schemeClr val="tx1"/>
                </a:solidFill>
              </a:rPr>
              <a:t>Gratis, tenzij kennelijk ongegrond/buitensporig</a:t>
            </a:r>
          </a:p>
          <a:p>
            <a:pPr marL="608076" lvl="2" indent="-342900">
              <a:buClr>
                <a:schemeClr val="accent3"/>
              </a:buClr>
              <a:buFontTx/>
              <a:buChar char="•"/>
              <a:defRPr/>
            </a:pPr>
            <a:r>
              <a:rPr lang="nl-BE" sz="2000" dirty="0">
                <a:solidFill>
                  <a:schemeClr val="tx1"/>
                </a:solidFill>
              </a:rPr>
              <a:t>Snel: zo snel mogelijk, binnen maand na ontvangst van het verzoek informatie geven over gevolg dat aan verzoek gegeven is</a:t>
            </a:r>
          </a:p>
          <a:p>
            <a:pPr marL="608076" lvl="2" indent="-342900">
              <a:buClr>
                <a:schemeClr val="accent3"/>
              </a:buClr>
              <a:buFontTx/>
              <a:buChar char="•"/>
              <a:defRPr/>
            </a:pPr>
            <a:r>
              <a:rPr lang="nl-BE" sz="2000" dirty="0">
                <a:solidFill>
                  <a:schemeClr val="tx1"/>
                </a:solidFill>
              </a:rPr>
              <a:t>Voorzichtig: aanvullende info vragen bij twijfel identiteit persoon die verzoek indient</a:t>
            </a:r>
          </a:p>
          <a:p>
            <a:pPr marL="265176" lvl="2" indent="0">
              <a:buClr>
                <a:schemeClr val="accent3"/>
              </a:buClr>
              <a:buNone/>
              <a:defRPr/>
            </a:pPr>
            <a:endParaRPr lang="nl-BE" sz="2000" dirty="0">
              <a:solidFill>
                <a:schemeClr val="tx1"/>
              </a:solidFill>
            </a:endParaRPr>
          </a:p>
          <a:p>
            <a:pPr lvl="1" eaLnBrk="1" hangingPunct="1">
              <a:defRPr/>
            </a:pPr>
            <a:endParaRPr lang="nl-BE" sz="2000" dirty="0">
              <a:solidFill>
                <a:schemeClr val="accent6"/>
              </a:solidFill>
            </a:endParaRPr>
          </a:p>
        </p:txBody>
      </p:sp>
    </p:spTree>
    <p:extLst>
      <p:ext uri="{BB962C8B-B14F-4D97-AF65-F5344CB8AC3E}">
        <p14:creationId xmlns:p14="http://schemas.microsoft.com/office/powerpoint/2010/main" val="238072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nl-BE" altLang="nl-BE" dirty="0" smtClean="0"/>
              <a:t>Informatieplicht</a:t>
            </a:r>
          </a:p>
        </p:txBody>
      </p:sp>
      <p:sp>
        <p:nvSpPr>
          <p:cNvPr id="67587" name="Tijdelijke aanduiding voor inhoud 2"/>
          <p:cNvSpPr>
            <a:spLocks noGrp="1"/>
          </p:cNvSpPr>
          <p:nvPr>
            <p:ph idx="1"/>
          </p:nvPr>
        </p:nvSpPr>
        <p:spPr/>
        <p:txBody>
          <a:bodyPr/>
          <a:lstStyle/>
          <a:p>
            <a:r>
              <a:rPr lang="nl-BE" altLang="nl-BE" dirty="0" smtClean="0"/>
              <a:t>Proactieve informatieplicht aan betrokkene</a:t>
            </a: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Welke </a:t>
            </a:r>
            <a:r>
              <a:rPr lang="nl-BE" altLang="nl-BE" dirty="0">
                <a:solidFill>
                  <a:schemeClr val="tx1"/>
                </a:solidFill>
              </a:rPr>
              <a:t>gegevens verwerken we van de betrokkene?</a:t>
            </a: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Op welke wijze worden de gegevens gebruikt?</a:t>
            </a:r>
            <a:endParaRPr lang="nl-BE" altLang="nl-BE" dirty="0">
              <a:solidFill>
                <a:schemeClr val="tx1"/>
              </a:solidFill>
            </a:endParaRPr>
          </a:p>
          <a:p>
            <a:pPr marL="608076" lvl="2" indent="-342900">
              <a:lnSpc>
                <a:spcPct val="80000"/>
              </a:lnSpc>
              <a:buClr>
                <a:schemeClr val="accent3"/>
              </a:buClr>
              <a:buFont typeface="Arial" panose="020B0604020202020204" pitchFamily="34" charset="0"/>
              <a:buChar char="•"/>
              <a:defRPr/>
            </a:pPr>
            <a:r>
              <a:rPr lang="nl-BE" altLang="nl-BE" dirty="0">
                <a:solidFill>
                  <a:schemeClr val="tx1"/>
                </a:solidFill>
              </a:rPr>
              <a:t>Wat is de rechtmatige basis voor de verwerking?</a:t>
            </a:r>
          </a:p>
          <a:p>
            <a:pPr marL="608076" lvl="2" indent="-342900">
              <a:lnSpc>
                <a:spcPct val="80000"/>
              </a:lnSpc>
              <a:buClr>
                <a:schemeClr val="accent3"/>
              </a:buClr>
              <a:buFont typeface="Arial" panose="020B0604020202020204" pitchFamily="34" charset="0"/>
              <a:buChar char="•"/>
              <a:defRPr/>
            </a:pPr>
            <a:r>
              <a:rPr lang="nl-BE" altLang="nl-BE" dirty="0">
                <a:solidFill>
                  <a:schemeClr val="tx1"/>
                </a:solidFill>
              </a:rPr>
              <a:t>Wat is de bewaartermijn?</a:t>
            </a:r>
          </a:p>
          <a:p>
            <a:pPr marL="608076" lvl="2" indent="-342900">
              <a:lnSpc>
                <a:spcPct val="80000"/>
              </a:lnSpc>
              <a:buClr>
                <a:schemeClr val="accent3"/>
              </a:buClr>
              <a:buFont typeface="Arial" panose="020B0604020202020204" pitchFamily="34" charset="0"/>
              <a:buChar char="•"/>
              <a:defRPr/>
            </a:pPr>
            <a:r>
              <a:rPr lang="nl-BE" altLang="nl-BE" dirty="0">
                <a:solidFill>
                  <a:schemeClr val="tx1"/>
                </a:solidFill>
              </a:rPr>
              <a:t>Wat zijn de rechten van de betrokkene en hoe kunnen ze die uitoefenen?</a:t>
            </a:r>
          </a:p>
          <a:p>
            <a:pPr marL="608076" lvl="2" indent="-342900">
              <a:lnSpc>
                <a:spcPct val="80000"/>
              </a:lnSpc>
              <a:buClr>
                <a:schemeClr val="accent3"/>
              </a:buClr>
              <a:buFont typeface="Arial" panose="020B0604020202020204" pitchFamily="34" charset="0"/>
              <a:buChar char="•"/>
              <a:defRPr/>
            </a:pPr>
            <a:r>
              <a:rPr lang="nl-BE" altLang="nl-BE" dirty="0" smtClean="0">
                <a:solidFill>
                  <a:schemeClr val="tx1"/>
                </a:solidFill>
              </a:rPr>
              <a:t>…</a:t>
            </a:r>
          </a:p>
          <a:p>
            <a:pPr marL="265176" lvl="2" indent="0">
              <a:lnSpc>
                <a:spcPct val="80000"/>
              </a:lnSpc>
              <a:buClr>
                <a:schemeClr val="accent3"/>
              </a:buClr>
              <a:buNone/>
              <a:defRPr/>
            </a:pPr>
            <a:r>
              <a:rPr lang="nl-BE" altLang="nl-BE" dirty="0" smtClean="0">
                <a:solidFill>
                  <a:schemeClr val="tx1"/>
                </a:solidFill>
                <a:latin typeface="Calibri"/>
              </a:rPr>
              <a:t>→ </a:t>
            </a:r>
            <a:r>
              <a:rPr lang="nl-BE" altLang="nl-BE" dirty="0" smtClean="0">
                <a:solidFill>
                  <a:schemeClr val="tx1"/>
                </a:solidFill>
              </a:rPr>
              <a:t>Privacy-verklaringen</a:t>
            </a:r>
            <a:endParaRPr lang="nl-BE" altLang="nl-BE" dirty="0">
              <a:solidFill>
                <a:schemeClr val="tx1"/>
              </a:solidFill>
            </a:endParaRPr>
          </a:p>
        </p:txBody>
      </p:sp>
    </p:spTree>
    <p:extLst>
      <p:ext uri="{BB962C8B-B14F-4D97-AF65-F5344CB8AC3E}">
        <p14:creationId xmlns:p14="http://schemas.microsoft.com/office/powerpoint/2010/main" val="315624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nl-BE" altLang="nl-BE" dirty="0" smtClean="0"/>
              <a:t>Meldplicht </a:t>
            </a:r>
            <a:r>
              <a:rPr lang="nl-BE" altLang="nl-BE" dirty="0" err="1" smtClean="0"/>
              <a:t>datalek</a:t>
            </a:r>
            <a:endParaRPr lang="nl-BE" altLang="nl-BE" dirty="0" smtClean="0"/>
          </a:p>
        </p:txBody>
      </p:sp>
      <p:sp>
        <p:nvSpPr>
          <p:cNvPr id="74755" name="Tijdelijke aanduiding voor inhoud 2"/>
          <p:cNvSpPr>
            <a:spLocks noGrp="1"/>
          </p:cNvSpPr>
          <p:nvPr>
            <p:ph idx="1"/>
          </p:nvPr>
        </p:nvSpPr>
        <p:spPr/>
        <p:txBody>
          <a:bodyPr>
            <a:normAutofit/>
          </a:bodyPr>
          <a:lstStyle/>
          <a:p>
            <a:pPr>
              <a:defRPr/>
            </a:pPr>
            <a:r>
              <a:rPr lang="nl-BE" dirty="0"/>
              <a:t>I</a:t>
            </a:r>
            <a:r>
              <a:rPr lang="nl-BE" dirty="0" smtClean="0"/>
              <a:t>nbreuk </a:t>
            </a:r>
            <a:r>
              <a:rPr lang="nl-BE" dirty="0"/>
              <a:t>in verband met persoonsgegevens </a:t>
            </a:r>
            <a:endParaRPr lang="nl-BE" dirty="0" smtClean="0"/>
          </a:p>
          <a:p>
            <a:pPr marL="109728" indent="0">
              <a:buNone/>
              <a:defRPr/>
            </a:pPr>
            <a:r>
              <a:rPr lang="nl-BE" sz="2200" dirty="0" smtClean="0"/>
              <a:t>= inbreuk </a:t>
            </a:r>
            <a:r>
              <a:rPr lang="nl-BE" sz="2200" dirty="0"/>
              <a:t>op de beveiliging die per ongeluk of op onrechtmatige wijze leidt tot de vernietiging, het verlies, de wijziging of de ongeoorloofde verstrekking van of de ongeoorloofde toegang tot doorgezonden, opgeslagen of anderszins verwerkte </a:t>
            </a:r>
            <a:r>
              <a:rPr lang="nl-BE" sz="2200" dirty="0" smtClean="0"/>
              <a:t>gegevens.</a:t>
            </a:r>
          </a:p>
          <a:p>
            <a:pPr marL="109728" indent="0">
              <a:buNone/>
              <a:defRPr/>
            </a:pPr>
            <a:endParaRPr lang="nl-BE" sz="2200" dirty="0" smtClean="0"/>
          </a:p>
          <a:p>
            <a:pPr marL="109728" indent="0">
              <a:buNone/>
              <a:defRPr/>
            </a:pPr>
            <a:r>
              <a:rPr lang="nl-BE" altLang="nl-BE" sz="2200" dirty="0" smtClean="0">
                <a:solidFill>
                  <a:schemeClr val="tx1"/>
                </a:solidFill>
                <a:latin typeface="Calibri"/>
              </a:rPr>
              <a:t>→ </a:t>
            </a:r>
            <a:r>
              <a:rPr lang="nl-BE" altLang="nl-BE" sz="2200" dirty="0" smtClean="0">
                <a:solidFill>
                  <a:schemeClr val="tx1"/>
                </a:solidFill>
              </a:rPr>
              <a:t>kan resulteren </a:t>
            </a:r>
            <a:r>
              <a:rPr lang="nl-BE" altLang="nl-BE" sz="2200" dirty="0">
                <a:solidFill>
                  <a:schemeClr val="tx1"/>
                </a:solidFill>
              </a:rPr>
              <a:t>in schade, m.n. verwerking kan leiden tot discriminatie, identiteitsfraude of –diefstal, financiële verliezen, reputatieschade, verlies van vertrouwelijkheid van door beroepsgeheim beschermde persoonsgegevens, ongeoorloofde </a:t>
            </a:r>
            <a:r>
              <a:rPr lang="nl-BE" altLang="nl-BE" sz="2200" dirty="0" err="1">
                <a:solidFill>
                  <a:schemeClr val="tx1"/>
                </a:solidFill>
              </a:rPr>
              <a:t>ongedaanmakingen</a:t>
            </a:r>
            <a:r>
              <a:rPr lang="nl-BE" altLang="nl-BE" sz="2200" dirty="0">
                <a:solidFill>
                  <a:schemeClr val="tx1"/>
                </a:solidFill>
              </a:rPr>
              <a:t> van </a:t>
            </a:r>
            <a:r>
              <a:rPr lang="nl-BE" altLang="nl-BE" sz="2200" dirty="0" err="1">
                <a:solidFill>
                  <a:schemeClr val="tx1"/>
                </a:solidFill>
              </a:rPr>
              <a:t>pseudonimisering</a:t>
            </a:r>
            <a:r>
              <a:rPr lang="nl-BE" altLang="nl-BE" sz="2200" dirty="0">
                <a:solidFill>
                  <a:schemeClr val="tx1"/>
                </a:solidFill>
              </a:rPr>
              <a:t>,...</a:t>
            </a:r>
          </a:p>
          <a:p>
            <a:endParaRPr lang="nl-BE" altLang="nl-BE" dirty="0" smtClean="0"/>
          </a:p>
        </p:txBody>
      </p:sp>
    </p:spTree>
    <p:extLst>
      <p:ext uri="{BB962C8B-B14F-4D97-AF65-F5344CB8AC3E}">
        <p14:creationId xmlns:p14="http://schemas.microsoft.com/office/powerpoint/2010/main" val="229104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nl-BE" altLang="nl-BE" dirty="0" smtClean="0"/>
              <a:t>Meldplicht aan </a:t>
            </a:r>
            <a:r>
              <a:rPr lang="nl-BE" altLang="nl-BE" dirty="0" err="1" smtClean="0"/>
              <a:t>Privacycommissie</a:t>
            </a:r>
            <a:endParaRPr lang="nl-BE" altLang="nl-BE" dirty="0" smtClean="0"/>
          </a:p>
        </p:txBody>
      </p:sp>
      <p:sp>
        <p:nvSpPr>
          <p:cNvPr id="75779" name="Tijdelijke aanduiding voor inhoud 2"/>
          <p:cNvSpPr>
            <a:spLocks noGrp="1"/>
          </p:cNvSpPr>
          <p:nvPr>
            <p:ph idx="1"/>
          </p:nvPr>
        </p:nvSpPr>
        <p:spPr/>
        <p:txBody>
          <a:bodyPr>
            <a:normAutofit/>
          </a:bodyPr>
          <a:lstStyle/>
          <a:p>
            <a:pPr marL="109728" indent="0">
              <a:buNone/>
            </a:pPr>
            <a:r>
              <a:rPr lang="nl-BE" altLang="nl-BE" dirty="0"/>
              <a:t>Verwerkingsverantwoordelijke </a:t>
            </a:r>
            <a:r>
              <a:rPr lang="nl-BE" altLang="nl-BE" dirty="0" smtClean="0"/>
              <a:t>moet u</a:t>
            </a:r>
            <a:r>
              <a:rPr lang="nl-BE" altLang="nl-BE" b="1" dirty="0" smtClean="0"/>
              <a:t>iterlijk 72 uur na kennisname</a:t>
            </a:r>
            <a:r>
              <a:rPr lang="nl-BE" altLang="nl-BE" dirty="0" smtClean="0"/>
              <a:t> het </a:t>
            </a:r>
            <a:r>
              <a:rPr lang="nl-BE" altLang="nl-BE" dirty="0" err="1" smtClean="0"/>
              <a:t>datalek</a:t>
            </a:r>
            <a:r>
              <a:rPr lang="nl-BE" altLang="nl-BE" dirty="0" smtClean="0"/>
              <a:t> melden aan de </a:t>
            </a:r>
            <a:r>
              <a:rPr lang="nl-BE" altLang="nl-BE" dirty="0" err="1" smtClean="0"/>
              <a:t>Privacycommissie</a:t>
            </a:r>
            <a:r>
              <a:rPr lang="nl-BE" altLang="nl-BE" dirty="0" smtClean="0"/>
              <a:t> </a:t>
            </a:r>
            <a:r>
              <a:rPr lang="nl-BE" altLang="nl-BE" b="1" dirty="0" smtClean="0"/>
              <a:t>tenzij</a:t>
            </a:r>
            <a:r>
              <a:rPr lang="nl-BE" altLang="nl-BE" dirty="0" smtClean="0"/>
              <a:t> het niet waarschijnlijk is dat de inbreuk </a:t>
            </a:r>
            <a:r>
              <a:rPr lang="nl-BE" altLang="nl-BE" dirty="0" err="1" smtClean="0"/>
              <a:t>ivm</a:t>
            </a:r>
            <a:r>
              <a:rPr lang="nl-BE" altLang="nl-BE" dirty="0" smtClean="0"/>
              <a:t> persoonsgegevens een risico inhoudt voor rechten en vrijheden natuurlijke persoon</a:t>
            </a:r>
          </a:p>
          <a:p>
            <a:endParaRPr lang="nl-BE" altLang="nl-BE" dirty="0" smtClean="0"/>
          </a:p>
        </p:txBody>
      </p:sp>
    </p:spTree>
    <p:extLst>
      <p:ext uri="{BB962C8B-B14F-4D97-AF65-F5344CB8AC3E}">
        <p14:creationId xmlns:p14="http://schemas.microsoft.com/office/powerpoint/2010/main" val="222720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r>
              <a:rPr lang="nl-BE" altLang="nl-BE" smtClean="0"/>
              <a:t>Meldplicht aan betrokkene</a:t>
            </a:r>
          </a:p>
        </p:txBody>
      </p:sp>
      <p:sp>
        <p:nvSpPr>
          <p:cNvPr id="76803" name="Tijdelijke aanduiding voor inhoud 2"/>
          <p:cNvSpPr>
            <a:spLocks noGrp="1"/>
          </p:cNvSpPr>
          <p:nvPr>
            <p:ph idx="1"/>
          </p:nvPr>
        </p:nvSpPr>
        <p:spPr/>
        <p:txBody>
          <a:bodyPr>
            <a:normAutofit/>
          </a:bodyPr>
          <a:lstStyle/>
          <a:p>
            <a:r>
              <a:rPr lang="nl-BE" altLang="nl-BE" dirty="0" smtClean="0"/>
              <a:t>Wanneer een inbreuk op de veiligheid mogelijks een groot risico vormt voor de rechten en vrijheden van een natuurlijke persoon </a:t>
            </a:r>
            <a:r>
              <a:rPr lang="nl-BE" dirty="0" smtClean="0">
                <a:latin typeface="Calibri"/>
              </a:rPr>
              <a:t>→ </a:t>
            </a:r>
            <a:r>
              <a:rPr lang="nl-BE" altLang="nl-BE" dirty="0" smtClean="0"/>
              <a:t>verwerkingsverantwoordelijke deelt dit </a:t>
            </a:r>
            <a:r>
              <a:rPr lang="nl-BE" altLang="nl-BE" u="sng" dirty="0" smtClean="0"/>
              <a:t>zo snel mogelijk </a:t>
            </a:r>
            <a:r>
              <a:rPr lang="nl-BE" altLang="nl-BE" dirty="0" smtClean="0"/>
              <a:t>mee aan de betrokkene in duidelijke en eenvoudige taal</a:t>
            </a:r>
          </a:p>
          <a:p>
            <a:endParaRPr lang="nl-BE" altLang="nl-BE" dirty="0"/>
          </a:p>
          <a:p>
            <a:endParaRPr lang="nl-BE" altLang="nl-BE" dirty="0" smtClean="0"/>
          </a:p>
        </p:txBody>
      </p:sp>
    </p:spTree>
    <p:extLst>
      <p:ext uri="{BB962C8B-B14F-4D97-AF65-F5344CB8AC3E}">
        <p14:creationId xmlns:p14="http://schemas.microsoft.com/office/powerpoint/2010/main" val="24782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Incidentenregister</a:t>
            </a:r>
            <a:endParaRPr lang="nl-BE" dirty="0"/>
          </a:p>
        </p:txBody>
      </p:sp>
      <p:sp>
        <p:nvSpPr>
          <p:cNvPr id="3" name="Tijdelijke aanduiding voor inhoud 2"/>
          <p:cNvSpPr>
            <a:spLocks noGrp="1"/>
          </p:cNvSpPr>
          <p:nvPr>
            <p:ph idx="1"/>
          </p:nvPr>
        </p:nvSpPr>
        <p:spPr/>
        <p:txBody>
          <a:bodyPr>
            <a:normAutofit/>
          </a:bodyPr>
          <a:lstStyle/>
          <a:p>
            <a:r>
              <a:rPr lang="nl-BE" sz="2600" dirty="0" smtClean="0"/>
              <a:t>De </a:t>
            </a:r>
            <a:r>
              <a:rPr lang="nl-BE" sz="2600" dirty="0"/>
              <a:t>verwerkingsverantwoordelijke documenteert </a:t>
            </a:r>
            <a:endParaRPr lang="nl-BE" sz="2600" dirty="0" smtClean="0"/>
          </a:p>
          <a:p>
            <a:pPr lvl="1">
              <a:buFont typeface="Arial" panose="020B0604020202020204" pitchFamily="34" charset="0"/>
              <a:buChar char="•"/>
            </a:pPr>
            <a:r>
              <a:rPr lang="nl-BE" sz="2400" dirty="0" smtClean="0">
                <a:solidFill>
                  <a:schemeClr val="tx1"/>
                </a:solidFill>
              </a:rPr>
              <a:t>alle </a:t>
            </a:r>
            <a:r>
              <a:rPr lang="nl-BE" sz="2400" dirty="0">
                <a:solidFill>
                  <a:schemeClr val="tx1"/>
                </a:solidFill>
              </a:rPr>
              <a:t>inbreuken in verband met </a:t>
            </a:r>
            <a:r>
              <a:rPr lang="nl-BE" sz="2400" dirty="0" smtClean="0">
                <a:solidFill>
                  <a:schemeClr val="tx1"/>
                </a:solidFill>
              </a:rPr>
              <a:t>persoonsgegevens</a:t>
            </a:r>
          </a:p>
          <a:p>
            <a:pPr lvl="1">
              <a:buFont typeface="Arial" panose="020B0604020202020204" pitchFamily="34" charset="0"/>
              <a:buChar char="•"/>
            </a:pPr>
            <a:r>
              <a:rPr lang="nl-BE" sz="2400" dirty="0" smtClean="0">
                <a:solidFill>
                  <a:schemeClr val="tx1"/>
                </a:solidFill>
              </a:rPr>
              <a:t>met </a:t>
            </a:r>
            <a:r>
              <a:rPr lang="nl-BE" sz="2400" dirty="0">
                <a:solidFill>
                  <a:schemeClr val="tx1"/>
                </a:solidFill>
              </a:rPr>
              <a:t>inbegrip van de feiten omtrent de inbreuk in verband met persoonsgegevens, de gevolgen daarvan en de genomen corrigerende maatregelen. Die documentatie stelt de toezichthoudende autoriteit in staat de naleving van dit artikel te controleren.</a:t>
            </a:r>
          </a:p>
        </p:txBody>
      </p:sp>
    </p:spTree>
    <p:extLst>
      <p:ext uri="{BB962C8B-B14F-4D97-AF65-F5344CB8AC3E}">
        <p14:creationId xmlns:p14="http://schemas.microsoft.com/office/powerpoint/2010/main" val="1140674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Agenda</a:t>
            </a:r>
            <a:endParaRPr lang="nl-BE" dirty="0"/>
          </a:p>
        </p:txBody>
      </p:sp>
      <p:sp>
        <p:nvSpPr>
          <p:cNvPr id="3" name="Tijdelijke aanduiding voor inhoud 2"/>
          <p:cNvSpPr>
            <a:spLocks noGrp="1"/>
          </p:cNvSpPr>
          <p:nvPr>
            <p:ph idx="1"/>
          </p:nvPr>
        </p:nvSpPr>
        <p:spPr/>
        <p:txBody>
          <a:bodyPr/>
          <a:lstStyle/>
          <a:p>
            <a:r>
              <a:rPr lang="nl-BE" dirty="0" smtClean="0"/>
              <a:t>Duiding informatieveiligheid</a:t>
            </a:r>
          </a:p>
          <a:p>
            <a:r>
              <a:rPr lang="nl-BE" dirty="0" smtClean="0"/>
              <a:t>Duiding AVG</a:t>
            </a:r>
          </a:p>
          <a:p>
            <a:r>
              <a:rPr lang="nl-BE" dirty="0" smtClean="0"/>
              <a:t>Stappenplan</a:t>
            </a:r>
          </a:p>
          <a:p>
            <a:r>
              <a:rPr lang="nl-BE" dirty="0" smtClean="0"/>
              <a:t>Communicatie website</a:t>
            </a:r>
          </a:p>
          <a:p>
            <a:r>
              <a:rPr lang="nl-BE" dirty="0"/>
              <a:t>Duiding rollen WG-CLB/verwachtingen</a:t>
            </a:r>
          </a:p>
          <a:p>
            <a:endParaRPr lang="nl-BE" dirty="0"/>
          </a:p>
        </p:txBody>
      </p:sp>
    </p:spTree>
    <p:extLst>
      <p:ext uri="{BB962C8B-B14F-4D97-AF65-F5344CB8AC3E}">
        <p14:creationId xmlns:p14="http://schemas.microsoft.com/office/powerpoint/2010/main" val="2871953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normAutofit fontScale="90000"/>
          </a:bodyPr>
          <a:lstStyle/>
          <a:p>
            <a:r>
              <a:rPr lang="nl-BE" altLang="nl-BE" sz="3800" dirty="0" err="1" smtClean="0"/>
              <a:t>Gegevensbeschermingseffectbeoordeling</a:t>
            </a:r>
            <a:r>
              <a:rPr lang="nl-BE" altLang="nl-BE" dirty="0" smtClean="0"/>
              <a:t/>
            </a:r>
            <a:br>
              <a:rPr lang="nl-BE" altLang="nl-BE" dirty="0" smtClean="0"/>
            </a:br>
            <a:endParaRPr lang="nl-BE" altLang="nl-BE" dirty="0" smtClean="0"/>
          </a:p>
        </p:txBody>
      </p:sp>
      <p:sp>
        <p:nvSpPr>
          <p:cNvPr id="64515" name="Tijdelijke aanduiding voor inhoud 2"/>
          <p:cNvSpPr>
            <a:spLocks noGrp="1"/>
          </p:cNvSpPr>
          <p:nvPr>
            <p:ph idx="1"/>
          </p:nvPr>
        </p:nvSpPr>
        <p:spPr/>
        <p:txBody>
          <a:bodyPr>
            <a:normAutofit fontScale="92500" lnSpcReduction="10000"/>
          </a:bodyPr>
          <a:lstStyle/>
          <a:p>
            <a:r>
              <a:rPr lang="nl-BE" altLang="nl-BE" dirty="0" smtClean="0"/>
              <a:t>GEB of (D)PIA (Privacy Impact Assessment)</a:t>
            </a:r>
          </a:p>
          <a:p>
            <a:pPr marL="630238" lvl="1" indent="-342900">
              <a:buFont typeface="Arial" charset="0"/>
              <a:buChar char="•"/>
            </a:pPr>
            <a:r>
              <a:rPr lang="nl-BE" altLang="nl-BE" dirty="0" smtClean="0">
                <a:solidFill>
                  <a:schemeClr val="tx1"/>
                </a:solidFill>
              </a:rPr>
              <a:t>Beoordeling </a:t>
            </a:r>
            <a:r>
              <a:rPr lang="nl-BE" altLang="nl-BE" dirty="0">
                <a:solidFill>
                  <a:schemeClr val="tx1"/>
                </a:solidFill>
              </a:rPr>
              <a:t>van het effect van de beoogde   verwerkingsactiviteit op de bescherming van de persoonsgegevens</a:t>
            </a:r>
          </a:p>
          <a:p>
            <a:pPr marL="630238" lvl="1" indent="-342900">
              <a:buFont typeface="Arial" charset="0"/>
              <a:buChar char="•"/>
            </a:pPr>
            <a:r>
              <a:rPr lang="nl-BE" altLang="nl-BE" dirty="0" smtClean="0">
                <a:solidFill>
                  <a:schemeClr val="tx1"/>
                </a:solidFill>
              </a:rPr>
              <a:t>Integraal onderdeel van privacy </a:t>
            </a:r>
            <a:r>
              <a:rPr lang="nl-BE" altLang="nl-BE" dirty="0" err="1" smtClean="0">
                <a:solidFill>
                  <a:schemeClr val="tx1"/>
                </a:solidFill>
              </a:rPr>
              <a:t>by</a:t>
            </a:r>
            <a:r>
              <a:rPr lang="nl-BE" altLang="nl-BE" dirty="0" smtClean="0">
                <a:solidFill>
                  <a:schemeClr val="tx1"/>
                </a:solidFill>
              </a:rPr>
              <a:t> design</a:t>
            </a:r>
          </a:p>
          <a:p>
            <a:pPr marL="630238" lvl="1" indent="-342900">
              <a:buFont typeface="Arial" charset="0"/>
              <a:buChar char="•"/>
            </a:pPr>
            <a:r>
              <a:rPr lang="nl-BE" altLang="nl-BE" dirty="0" smtClean="0">
                <a:solidFill>
                  <a:schemeClr val="tx1"/>
                </a:solidFill>
              </a:rPr>
              <a:t>Inschatten inherent en residueel risico</a:t>
            </a:r>
          </a:p>
          <a:p>
            <a:pPr marL="630238" lvl="1" indent="-342900">
              <a:buFont typeface="Arial" charset="0"/>
              <a:buChar char="•"/>
            </a:pPr>
            <a:r>
              <a:rPr lang="nl-BE" altLang="nl-BE" dirty="0" smtClean="0">
                <a:solidFill>
                  <a:schemeClr val="tx1"/>
                </a:solidFill>
              </a:rPr>
              <a:t>Maatregelen nemen</a:t>
            </a:r>
          </a:p>
          <a:p>
            <a:pPr marL="287338" lvl="1" indent="0">
              <a:buNone/>
            </a:pPr>
            <a:r>
              <a:rPr lang="nl-BE" altLang="nl-BE" dirty="0" smtClean="0">
                <a:solidFill>
                  <a:schemeClr val="tx1"/>
                </a:solidFill>
                <a:sym typeface="Symbol"/>
              </a:rPr>
              <a:t> </a:t>
            </a:r>
            <a:r>
              <a:rPr lang="nl-BE" altLang="nl-BE" dirty="0" smtClean="0">
                <a:solidFill>
                  <a:schemeClr val="tx1"/>
                </a:solidFill>
              </a:rPr>
              <a:t>Risico’s voor de betrokkene (≠ risico’s voor CLB)</a:t>
            </a:r>
          </a:p>
          <a:p>
            <a:endParaRPr lang="nl-BE" altLang="nl-BE" dirty="0" smtClean="0"/>
          </a:p>
          <a:p>
            <a:r>
              <a:rPr lang="nl-BE" altLang="nl-BE" dirty="0" smtClean="0"/>
              <a:t>Zeker als er </a:t>
            </a:r>
            <a:r>
              <a:rPr lang="nl-BE" altLang="nl-BE" b="1" dirty="0" smtClean="0"/>
              <a:t>persoonsgegevens van kinderen </a:t>
            </a:r>
            <a:r>
              <a:rPr lang="nl-BE" altLang="nl-BE" dirty="0" smtClean="0"/>
              <a:t>bij betrokken zijn</a:t>
            </a:r>
          </a:p>
        </p:txBody>
      </p:sp>
    </p:spTree>
    <p:extLst>
      <p:ext uri="{BB962C8B-B14F-4D97-AF65-F5344CB8AC3E}">
        <p14:creationId xmlns:p14="http://schemas.microsoft.com/office/powerpoint/2010/main" val="44966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7544" y="908720"/>
            <a:ext cx="8229600" cy="1066800"/>
          </a:xfrm>
        </p:spPr>
        <p:txBody>
          <a:bodyPr>
            <a:normAutofit/>
          </a:bodyPr>
          <a:lstStyle/>
          <a:p>
            <a:r>
              <a:rPr lang="nl-BE" altLang="nl-BE" sz="3400" dirty="0" err="1"/>
              <a:t>Gegevensbeschermingseffectbeoordeling</a:t>
            </a:r>
            <a:endParaRPr lang="nl-BE" altLang="nl-BE" sz="3400" dirty="0" smtClean="0"/>
          </a:p>
        </p:txBody>
      </p:sp>
      <p:sp>
        <p:nvSpPr>
          <p:cNvPr id="65539" name="Tijdelijke aanduiding voor inhoud 2"/>
          <p:cNvSpPr>
            <a:spLocks noGrp="1"/>
          </p:cNvSpPr>
          <p:nvPr>
            <p:ph idx="1"/>
          </p:nvPr>
        </p:nvSpPr>
        <p:spPr>
          <a:xfrm>
            <a:off x="457200" y="1988840"/>
            <a:ext cx="8229600" cy="4585696"/>
          </a:xfrm>
        </p:spPr>
        <p:txBody>
          <a:bodyPr>
            <a:normAutofit fontScale="92500" lnSpcReduction="10000"/>
          </a:bodyPr>
          <a:lstStyle/>
          <a:p>
            <a:pPr marL="337630" indent="-342900">
              <a:buFont typeface="Arial" charset="0"/>
              <a:buChar char="•"/>
            </a:pPr>
            <a:r>
              <a:rPr lang="nl-BE" altLang="nl-BE" sz="3000" dirty="0"/>
              <a:t>Vragen beantwoorden:</a:t>
            </a:r>
          </a:p>
          <a:p>
            <a:pPr marL="630238" lvl="1" indent="-342900">
              <a:buFont typeface="Arial" charset="0"/>
              <a:buChar char="•"/>
            </a:pPr>
            <a:r>
              <a:rPr lang="nl-BE" altLang="nl-BE" sz="2400" dirty="0" smtClean="0">
                <a:solidFill>
                  <a:schemeClr val="tx1"/>
                </a:solidFill>
              </a:rPr>
              <a:t>Waarom </a:t>
            </a:r>
            <a:r>
              <a:rPr lang="nl-BE" altLang="nl-BE" sz="2400" dirty="0">
                <a:solidFill>
                  <a:schemeClr val="tx1"/>
                </a:solidFill>
              </a:rPr>
              <a:t>is de verwerking van persoonsgegevens noodzakelijk?</a:t>
            </a:r>
          </a:p>
          <a:p>
            <a:pPr marL="630238" lvl="1" indent="-342900">
              <a:buFont typeface="Arial" charset="0"/>
              <a:buChar char="•"/>
            </a:pPr>
            <a:r>
              <a:rPr lang="nl-BE" altLang="nl-BE" sz="2400" dirty="0">
                <a:solidFill>
                  <a:schemeClr val="tx1"/>
                </a:solidFill>
              </a:rPr>
              <a:t>Waarom is elk van de beoogde verwerkingen noodzakelijk om het doel te bereiken?</a:t>
            </a:r>
          </a:p>
          <a:p>
            <a:pPr marL="630238" lvl="1" indent="-342900">
              <a:buFont typeface="Arial" charset="0"/>
              <a:buChar char="•"/>
            </a:pPr>
            <a:r>
              <a:rPr lang="nl-BE" altLang="nl-BE" sz="2400" dirty="0">
                <a:solidFill>
                  <a:schemeClr val="tx1"/>
                </a:solidFill>
              </a:rPr>
              <a:t>Als er verschillende verwerkingen aangewend zouden kunnen wenden: waarom kies je die verwerking? Aantonen dat ze minder ingrijpend is dan de alternatieven.</a:t>
            </a:r>
          </a:p>
          <a:p>
            <a:pPr marL="630238" lvl="1" indent="-342900">
              <a:buFont typeface="Arial" charset="0"/>
              <a:buChar char="•"/>
            </a:pPr>
            <a:r>
              <a:rPr lang="nl-BE" altLang="nl-BE" sz="2400" dirty="0" smtClean="0">
                <a:solidFill>
                  <a:schemeClr val="tx1"/>
                </a:solidFill>
              </a:rPr>
              <a:t>Is </a:t>
            </a:r>
            <a:r>
              <a:rPr lang="nl-BE" altLang="nl-BE" sz="2400" dirty="0">
                <a:solidFill>
                  <a:schemeClr val="tx1"/>
                </a:solidFill>
              </a:rPr>
              <a:t>het redelijkerwijze te verwachten dat de voorgenomen verwerking haar (legitieme) doeleinde zal bereiken? (beoordeling doeltreffendheid) </a:t>
            </a:r>
          </a:p>
          <a:p>
            <a:pPr marL="337630" indent="-342900">
              <a:buFont typeface="Arial" charset="0"/>
              <a:buChar char="•"/>
            </a:pPr>
            <a:r>
              <a:rPr lang="nl-BE" altLang="nl-BE" sz="3000" dirty="0">
                <a:solidFill>
                  <a:schemeClr val="tx1"/>
                </a:solidFill>
              </a:rPr>
              <a:t>Beoordeling van risico’s voor rechten en vrijheden betrokkene</a:t>
            </a:r>
          </a:p>
          <a:p>
            <a:endParaRPr lang="nl-BE" altLang="nl-BE" dirty="0" smtClean="0"/>
          </a:p>
        </p:txBody>
      </p:sp>
    </p:spTree>
    <p:extLst>
      <p:ext uri="{BB962C8B-B14F-4D97-AF65-F5344CB8AC3E}">
        <p14:creationId xmlns:p14="http://schemas.microsoft.com/office/powerpoint/2010/main" val="6350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normAutofit fontScale="90000"/>
          </a:bodyPr>
          <a:lstStyle/>
          <a:p>
            <a:r>
              <a:rPr lang="nl-BE" altLang="nl-BE" smtClean="0"/>
              <a:t>‘privacy by design’ en ‘privacy by default’</a:t>
            </a:r>
            <a:br>
              <a:rPr lang="nl-BE" altLang="nl-BE" smtClean="0"/>
            </a:br>
            <a:endParaRPr lang="nl-BE" altLang="nl-BE" smtClean="0"/>
          </a:p>
        </p:txBody>
      </p:sp>
      <p:sp>
        <p:nvSpPr>
          <p:cNvPr id="100355" name="Tijdelijke aanduiding voor inhoud 2"/>
          <p:cNvSpPr>
            <a:spLocks noGrp="1"/>
          </p:cNvSpPr>
          <p:nvPr>
            <p:ph idx="1"/>
          </p:nvPr>
        </p:nvSpPr>
        <p:spPr/>
        <p:txBody>
          <a:bodyPr>
            <a:normAutofit/>
          </a:bodyPr>
          <a:lstStyle/>
          <a:p>
            <a:pPr>
              <a:defRPr/>
            </a:pPr>
            <a:r>
              <a:rPr lang="nl-BE" altLang="nl-BE" dirty="0" smtClean="0"/>
              <a:t>Mechanismen inbouwen waarmee je kan aantonen dat de beginselen van de AVG nageleefd worden </a:t>
            </a:r>
          </a:p>
          <a:p>
            <a:pPr>
              <a:defRPr/>
            </a:pPr>
            <a:endParaRPr lang="nl-BE" altLang="nl-BE" dirty="0" smtClean="0"/>
          </a:p>
          <a:p>
            <a:pPr lvl="1" eaLnBrk="1" hangingPunct="1">
              <a:buFont typeface="Arial" panose="020B0604020202020204" pitchFamily="34" charset="0"/>
              <a:buChar char="•"/>
              <a:defRPr/>
            </a:pPr>
            <a:r>
              <a:rPr lang="nl-BE" altLang="nl-BE" dirty="0">
                <a:solidFill>
                  <a:schemeClr val="tx1"/>
                </a:solidFill>
              </a:rPr>
              <a:t>Privacy </a:t>
            </a:r>
            <a:r>
              <a:rPr lang="nl-BE" altLang="nl-BE" dirty="0" err="1">
                <a:solidFill>
                  <a:schemeClr val="tx1"/>
                </a:solidFill>
              </a:rPr>
              <a:t>by</a:t>
            </a:r>
            <a:r>
              <a:rPr lang="nl-BE" altLang="nl-BE" dirty="0">
                <a:solidFill>
                  <a:schemeClr val="tx1"/>
                </a:solidFill>
              </a:rPr>
              <a:t> design (ontwerp): tools en processen ontwikkelen met de kleinst mogelijke impact op de privacy van de betrokkene</a:t>
            </a:r>
          </a:p>
          <a:p>
            <a:pPr lvl="1" eaLnBrk="1" hangingPunct="1">
              <a:buFont typeface="Arial" panose="020B0604020202020204" pitchFamily="34" charset="0"/>
              <a:buChar char="•"/>
              <a:defRPr/>
            </a:pPr>
            <a:r>
              <a:rPr lang="nl-BE" altLang="nl-BE" dirty="0">
                <a:solidFill>
                  <a:schemeClr val="tx1"/>
                </a:solidFill>
              </a:rPr>
              <a:t>Privacy </a:t>
            </a:r>
            <a:r>
              <a:rPr lang="nl-BE" altLang="nl-BE" dirty="0" err="1">
                <a:solidFill>
                  <a:schemeClr val="tx1"/>
                </a:solidFill>
              </a:rPr>
              <a:t>by</a:t>
            </a:r>
            <a:r>
              <a:rPr lang="nl-BE" altLang="nl-BE" dirty="0">
                <a:solidFill>
                  <a:schemeClr val="tx1"/>
                </a:solidFill>
              </a:rPr>
              <a:t> default (standaardinstellingen)</a:t>
            </a:r>
          </a:p>
          <a:p>
            <a:pPr>
              <a:defRPr/>
            </a:pPr>
            <a:endParaRPr lang="nl-BE" altLang="nl-BE" dirty="0" smtClean="0"/>
          </a:p>
          <a:p>
            <a:pPr>
              <a:defRPr/>
            </a:pPr>
            <a:endParaRPr lang="nl-BE" altLang="nl-BE" dirty="0" smtClean="0"/>
          </a:p>
        </p:txBody>
      </p:sp>
    </p:spTree>
    <p:extLst>
      <p:ext uri="{BB962C8B-B14F-4D97-AF65-F5344CB8AC3E}">
        <p14:creationId xmlns:p14="http://schemas.microsoft.com/office/powerpoint/2010/main" val="397883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r>
              <a:rPr lang="nl-BE" altLang="nl-BE" smtClean="0"/>
              <a:t>Privacy by design en by default</a:t>
            </a:r>
          </a:p>
        </p:txBody>
      </p:sp>
      <p:sp>
        <p:nvSpPr>
          <p:cNvPr id="64515" name="Tijdelijke aanduiding voor inhoud 2"/>
          <p:cNvSpPr>
            <a:spLocks noGrp="1"/>
          </p:cNvSpPr>
          <p:nvPr>
            <p:ph idx="1"/>
          </p:nvPr>
        </p:nvSpPr>
        <p:spPr/>
        <p:txBody>
          <a:bodyPr>
            <a:normAutofit lnSpcReduction="10000"/>
          </a:bodyPr>
          <a:lstStyle/>
          <a:p>
            <a:pPr>
              <a:defRPr/>
            </a:pPr>
            <a:r>
              <a:rPr lang="nl-BE" altLang="nl-BE" dirty="0" smtClean="0"/>
              <a:t>Met ‘privacy </a:t>
            </a:r>
            <a:r>
              <a:rPr lang="nl-BE" altLang="nl-BE" dirty="0" err="1" smtClean="0"/>
              <a:t>by</a:t>
            </a:r>
            <a:r>
              <a:rPr lang="nl-BE" altLang="nl-BE" dirty="0" smtClean="0"/>
              <a:t> default’ : de oplossingen zijn standaard zo ingesteld dat ze de privacy van de betrokkene </a:t>
            </a:r>
            <a:r>
              <a:rPr lang="nl-BE" altLang="nl-BE" b="1" dirty="0" smtClean="0"/>
              <a:t>optimaal waarborgen</a:t>
            </a:r>
            <a:r>
              <a:rPr lang="nl-BE" altLang="nl-BE" dirty="0" smtClean="0"/>
              <a:t>. Zo mag je niet langer:</a:t>
            </a:r>
          </a:p>
          <a:p>
            <a:pPr marL="864000" lvl="3" indent="-288000" eaLnBrk="1" fontAlgn="auto" hangingPunct="1">
              <a:spcAft>
                <a:spcPts val="0"/>
              </a:spcAft>
              <a:defRPr/>
            </a:pPr>
            <a:r>
              <a:rPr lang="nl-BE" altLang="nl-BE" sz="2000" dirty="0">
                <a:solidFill>
                  <a:schemeClr val="tx1"/>
                </a:solidFill>
              </a:rPr>
              <a:t>vooraf ingevulde velden gebruiken om de toestemming van de betrokken persoon te krijgen (</a:t>
            </a:r>
            <a:r>
              <a:rPr lang="nl-BE" altLang="nl-BE" sz="2000" dirty="0" err="1">
                <a:solidFill>
                  <a:schemeClr val="tx1"/>
                </a:solidFill>
              </a:rPr>
              <a:t>opt</a:t>
            </a:r>
            <a:r>
              <a:rPr lang="nl-BE" altLang="nl-BE" sz="2000" dirty="0">
                <a:solidFill>
                  <a:schemeClr val="tx1"/>
                </a:solidFill>
              </a:rPr>
              <a:t>-in); </a:t>
            </a:r>
          </a:p>
          <a:p>
            <a:pPr marL="864000" lvl="3" indent="-288000" eaLnBrk="1" fontAlgn="auto" hangingPunct="1">
              <a:spcAft>
                <a:spcPts val="0"/>
              </a:spcAft>
              <a:defRPr/>
            </a:pPr>
            <a:r>
              <a:rPr lang="nl-BE" altLang="nl-BE" sz="2000" dirty="0">
                <a:solidFill>
                  <a:schemeClr val="tx1"/>
                </a:solidFill>
              </a:rPr>
              <a:t>gegevens opvragen als die niet relevant zijn voor het doel (bijv. inschrijven op een nieuwsbrief);</a:t>
            </a:r>
          </a:p>
          <a:p>
            <a:pPr marL="864000" lvl="3" indent="-288000" eaLnBrk="1" fontAlgn="auto" hangingPunct="1">
              <a:spcAft>
                <a:spcPts val="0"/>
              </a:spcAft>
              <a:defRPr/>
            </a:pPr>
            <a:r>
              <a:rPr lang="nl-BE" altLang="nl-BE" sz="2000" dirty="0">
                <a:solidFill>
                  <a:schemeClr val="tx1"/>
                </a:solidFill>
              </a:rPr>
              <a:t>in de algemene voorwaarden opnemen dat de gegevens met derden worden gedeeld (zonder dat de betrokken persoon uitdrukkelijk zijn toestemming gaf</a:t>
            </a:r>
            <a:r>
              <a:rPr lang="nl-BE" altLang="nl-BE" sz="2000" dirty="0" smtClean="0">
                <a:solidFill>
                  <a:schemeClr val="tx1"/>
                </a:solidFill>
              </a:rPr>
              <a:t>);</a:t>
            </a:r>
          </a:p>
          <a:p>
            <a:pPr marL="864000" lvl="3" indent="-288000" eaLnBrk="1" fontAlgn="auto" hangingPunct="1">
              <a:spcAft>
                <a:spcPts val="0"/>
              </a:spcAft>
              <a:defRPr/>
            </a:pPr>
            <a:r>
              <a:rPr lang="nl-BE" altLang="nl-BE" sz="2000" dirty="0" smtClean="0">
                <a:solidFill>
                  <a:schemeClr val="tx1"/>
                </a:solidFill>
              </a:rPr>
              <a:t>…</a:t>
            </a:r>
            <a:endParaRPr lang="nl-BE" altLang="nl-BE" sz="2000" dirty="0">
              <a:solidFill>
                <a:schemeClr val="tx1"/>
              </a:solidFill>
            </a:endParaRPr>
          </a:p>
        </p:txBody>
      </p:sp>
    </p:spTree>
    <p:extLst>
      <p:ext uri="{BB962C8B-B14F-4D97-AF65-F5344CB8AC3E}">
        <p14:creationId xmlns:p14="http://schemas.microsoft.com/office/powerpoint/2010/main" val="374953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nl-BE" altLang="nl-BE" smtClean="0"/>
              <a:t>Verwerker</a:t>
            </a:r>
          </a:p>
        </p:txBody>
      </p:sp>
      <p:sp>
        <p:nvSpPr>
          <p:cNvPr id="73731" name="Tijdelijke aanduiding voor inhoud 2"/>
          <p:cNvSpPr>
            <a:spLocks noGrp="1"/>
          </p:cNvSpPr>
          <p:nvPr>
            <p:ph idx="1"/>
          </p:nvPr>
        </p:nvSpPr>
        <p:spPr/>
        <p:txBody>
          <a:bodyPr/>
          <a:lstStyle/>
          <a:p>
            <a:pPr marL="342900" lvl="1" indent="-342900">
              <a:buClr>
                <a:schemeClr val="accent3"/>
              </a:buClr>
              <a:buFont typeface="Arial" panose="020B0604020202020204" pitchFamily="34" charset="0"/>
              <a:buChar char="•"/>
              <a:defRPr/>
            </a:pPr>
            <a:r>
              <a:rPr lang="nl-BE" altLang="nl-BE" sz="2800" dirty="0">
                <a:solidFill>
                  <a:schemeClr val="tx1"/>
                </a:solidFill>
              </a:rPr>
              <a:t>Keuze: verwerkers die afdoende garanties bieden </a:t>
            </a:r>
          </a:p>
          <a:p>
            <a:pPr marL="635508" lvl="1" indent="-342900">
              <a:buFont typeface="Arial" panose="020B0604020202020204" pitchFamily="34" charset="0"/>
              <a:buChar char="•"/>
              <a:defRPr/>
            </a:pPr>
            <a:r>
              <a:rPr lang="nl-BE" altLang="nl-BE" dirty="0">
                <a:solidFill>
                  <a:schemeClr val="tx1"/>
                </a:solidFill>
              </a:rPr>
              <a:t>Passende technische en organisatorische maatregelen</a:t>
            </a:r>
          </a:p>
          <a:p>
            <a:pPr marL="635508" lvl="1" indent="-342900">
              <a:buFont typeface="Arial" panose="020B0604020202020204" pitchFamily="34" charset="0"/>
              <a:buChar char="•"/>
              <a:defRPr/>
            </a:pPr>
            <a:r>
              <a:rPr lang="nl-BE" altLang="nl-BE" dirty="0">
                <a:solidFill>
                  <a:schemeClr val="tx1"/>
                </a:solidFill>
              </a:rPr>
              <a:t>Voldoen vereisten AVG en bescherming rechten </a:t>
            </a:r>
            <a:r>
              <a:rPr lang="nl-BE" altLang="nl-BE" dirty="0" smtClean="0">
                <a:solidFill>
                  <a:schemeClr val="tx1"/>
                </a:solidFill>
              </a:rPr>
              <a:t>betrokkene</a:t>
            </a:r>
          </a:p>
          <a:p>
            <a:pPr marL="342900" indent="-342900">
              <a:buFont typeface="Arial" panose="020B0604020202020204" pitchFamily="34" charset="0"/>
              <a:buChar char="•"/>
              <a:defRPr/>
            </a:pPr>
            <a:endParaRPr lang="nl-BE" altLang="nl-BE" dirty="0"/>
          </a:p>
          <a:p>
            <a:pPr marL="342900" lvl="1" indent="-342900">
              <a:buClr>
                <a:schemeClr val="accent3"/>
              </a:buClr>
              <a:buFont typeface="Arial" panose="020B0604020202020204" pitchFamily="34" charset="0"/>
              <a:buChar char="•"/>
              <a:defRPr/>
            </a:pPr>
            <a:r>
              <a:rPr lang="nl-BE" altLang="nl-BE" sz="2800" dirty="0">
                <a:solidFill>
                  <a:schemeClr val="tx1"/>
                </a:solidFill>
              </a:rPr>
              <a:t>Verplichte aanwezigheid van overeenkomst (contracten met verwerkers)</a:t>
            </a:r>
          </a:p>
          <a:p>
            <a:pPr>
              <a:defRPr/>
            </a:pPr>
            <a:endParaRPr lang="nl-BE" altLang="nl-BE" dirty="0" smtClean="0"/>
          </a:p>
        </p:txBody>
      </p:sp>
    </p:spTree>
    <p:extLst>
      <p:ext uri="{BB962C8B-B14F-4D97-AF65-F5344CB8AC3E}">
        <p14:creationId xmlns:p14="http://schemas.microsoft.com/office/powerpoint/2010/main" val="369757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nl-BE" altLang="nl-BE" dirty="0" smtClean="0"/>
              <a:t>Verwerkersovereenkomst</a:t>
            </a:r>
          </a:p>
        </p:txBody>
      </p:sp>
      <p:sp>
        <p:nvSpPr>
          <p:cNvPr id="3" name="Tijdelijke aanduiding voor inhoud 2"/>
          <p:cNvSpPr>
            <a:spLocks noGrp="1"/>
          </p:cNvSpPr>
          <p:nvPr>
            <p:ph idx="1"/>
          </p:nvPr>
        </p:nvSpPr>
        <p:spPr/>
        <p:txBody>
          <a:bodyPr>
            <a:normAutofit fontScale="92500" lnSpcReduction="20000"/>
          </a:bodyPr>
          <a:lstStyle/>
          <a:p>
            <a:pPr marL="342900" lvl="1" indent="-342900">
              <a:buClr>
                <a:schemeClr val="accent3"/>
              </a:buClr>
              <a:buFont typeface="Arial" panose="020B0604020202020204" pitchFamily="34" charset="0"/>
              <a:buChar char="•"/>
              <a:defRPr/>
            </a:pPr>
            <a:r>
              <a:rPr lang="nl-BE" sz="3000" dirty="0">
                <a:solidFill>
                  <a:schemeClr val="tx1"/>
                </a:solidFill>
              </a:rPr>
              <a:t>Tussen verantwoordelijke en verwerker</a:t>
            </a:r>
          </a:p>
          <a:p>
            <a:pPr marL="342900" lvl="1" indent="-342900">
              <a:buClr>
                <a:schemeClr val="accent3"/>
              </a:buClr>
              <a:buFont typeface="Arial" panose="020B0604020202020204" pitchFamily="34" charset="0"/>
              <a:buChar char="•"/>
              <a:defRPr/>
            </a:pPr>
            <a:r>
              <a:rPr lang="nl-BE" sz="3000" dirty="0">
                <a:solidFill>
                  <a:schemeClr val="tx1"/>
                </a:solidFill>
              </a:rPr>
              <a:t>Bindt de verwerker t.a.v. de verwerkingsverantwoordelijke</a:t>
            </a:r>
          </a:p>
          <a:p>
            <a:pPr marL="342900" lvl="1" indent="-342900">
              <a:buClr>
                <a:schemeClr val="accent3"/>
              </a:buClr>
              <a:buFont typeface="Arial" panose="020B0604020202020204" pitchFamily="34" charset="0"/>
              <a:buChar char="•"/>
              <a:defRPr/>
            </a:pPr>
            <a:r>
              <a:rPr lang="nl-BE" sz="3000" dirty="0">
                <a:solidFill>
                  <a:schemeClr val="tx1"/>
                </a:solidFill>
              </a:rPr>
              <a:t>Algemene informatie betreffende</a:t>
            </a:r>
          </a:p>
          <a:p>
            <a:pPr marL="608076" lvl="2" indent="-342900">
              <a:buClr>
                <a:schemeClr val="accent3"/>
              </a:buClr>
              <a:buFont typeface="Arial" panose="020B0604020202020204" pitchFamily="34" charset="0"/>
              <a:buChar char="•"/>
              <a:defRPr/>
            </a:pPr>
            <a:r>
              <a:rPr lang="nl-BE" sz="2600" dirty="0">
                <a:solidFill>
                  <a:schemeClr val="tx1"/>
                </a:solidFill>
              </a:rPr>
              <a:t>Onderwerp en duur van de verwerking</a:t>
            </a:r>
          </a:p>
          <a:p>
            <a:pPr marL="608076" lvl="2" indent="-342900">
              <a:buClr>
                <a:schemeClr val="accent3"/>
              </a:buClr>
              <a:buFont typeface="Arial" panose="020B0604020202020204" pitchFamily="34" charset="0"/>
              <a:buChar char="•"/>
              <a:defRPr/>
            </a:pPr>
            <a:r>
              <a:rPr lang="nl-BE" sz="2600" dirty="0">
                <a:solidFill>
                  <a:schemeClr val="tx1"/>
                </a:solidFill>
              </a:rPr>
              <a:t>Aard en doel verwerking</a:t>
            </a:r>
          </a:p>
          <a:p>
            <a:pPr marL="608076" lvl="2" indent="-342900">
              <a:buClr>
                <a:schemeClr val="accent3"/>
              </a:buClr>
              <a:buFont typeface="Arial" panose="020B0604020202020204" pitchFamily="34" charset="0"/>
              <a:buChar char="•"/>
              <a:defRPr/>
            </a:pPr>
            <a:r>
              <a:rPr lang="nl-BE" sz="2600" dirty="0">
                <a:solidFill>
                  <a:schemeClr val="tx1"/>
                </a:solidFill>
              </a:rPr>
              <a:t>Soort persoonsgegevens</a:t>
            </a:r>
          </a:p>
          <a:p>
            <a:pPr marL="608076" lvl="2" indent="-342900">
              <a:buClr>
                <a:schemeClr val="accent3"/>
              </a:buClr>
              <a:buFont typeface="Arial" panose="020B0604020202020204" pitchFamily="34" charset="0"/>
              <a:buChar char="•"/>
              <a:defRPr/>
            </a:pPr>
            <a:r>
              <a:rPr lang="nl-BE" sz="2600" dirty="0">
                <a:solidFill>
                  <a:schemeClr val="tx1"/>
                </a:solidFill>
              </a:rPr>
              <a:t>Categorieën van betrokkenen</a:t>
            </a:r>
          </a:p>
          <a:p>
            <a:pPr marL="608076" lvl="2" indent="-342900">
              <a:buClr>
                <a:schemeClr val="accent3"/>
              </a:buClr>
              <a:buFont typeface="Arial" panose="020B0604020202020204" pitchFamily="34" charset="0"/>
              <a:buChar char="•"/>
              <a:defRPr/>
            </a:pPr>
            <a:r>
              <a:rPr lang="nl-BE" sz="2600" dirty="0">
                <a:solidFill>
                  <a:schemeClr val="tx1"/>
                </a:solidFill>
              </a:rPr>
              <a:t>Rechten en plichten van de verwerkingsverantwoordelijke</a:t>
            </a:r>
          </a:p>
          <a:p>
            <a:pPr marL="608076" lvl="2" indent="-342900">
              <a:buClr>
                <a:schemeClr val="accent3"/>
              </a:buClr>
              <a:buFont typeface="Arial" panose="020B0604020202020204" pitchFamily="34" charset="0"/>
              <a:buChar char="•"/>
              <a:defRPr/>
            </a:pPr>
            <a:r>
              <a:rPr lang="nl-BE" sz="2600" dirty="0">
                <a:solidFill>
                  <a:schemeClr val="tx1"/>
                </a:solidFill>
              </a:rPr>
              <a:t>Verplichtingen toepasselijk op verwerker</a:t>
            </a:r>
          </a:p>
          <a:p>
            <a:pPr marL="608076" lvl="2" indent="-342900">
              <a:buClr>
                <a:schemeClr val="accent3"/>
              </a:buClr>
              <a:buFont typeface="Arial" panose="020B0604020202020204" pitchFamily="34" charset="0"/>
              <a:buChar char="•"/>
              <a:defRPr/>
            </a:pPr>
            <a:r>
              <a:rPr lang="nl-BE" sz="2600" dirty="0">
                <a:solidFill>
                  <a:schemeClr val="tx1"/>
                </a:solidFill>
              </a:rPr>
              <a:t>…</a:t>
            </a:r>
          </a:p>
          <a:p>
            <a:pPr marL="635508" lvl="1" indent="-342900">
              <a:buFont typeface="Arial" panose="020B0604020202020204" pitchFamily="34" charset="0"/>
              <a:buChar char="•"/>
              <a:defRPr/>
            </a:pPr>
            <a:endParaRPr lang="nl-BE" dirty="0"/>
          </a:p>
        </p:txBody>
      </p:sp>
    </p:spTree>
    <p:extLst>
      <p:ext uri="{BB962C8B-B14F-4D97-AF65-F5344CB8AC3E}">
        <p14:creationId xmlns:p14="http://schemas.microsoft.com/office/powerpoint/2010/main" val="381352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normAutofit/>
          </a:bodyPr>
          <a:lstStyle/>
          <a:p>
            <a:r>
              <a:rPr lang="nl-BE" altLang="nl-BE" sz="3200" dirty="0" smtClean="0"/>
              <a:t>Dataregister</a:t>
            </a:r>
            <a:endParaRPr lang="nl-BE" altLang="nl-BE" sz="3400" dirty="0" smtClean="0"/>
          </a:p>
        </p:txBody>
      </p:sp>
      <p:sp>
        <p:nvSpPr>
          <p:cNvPr id="3" name="Tijdelijke aanduiding voor inhoud 2"/>
          <p:cNvSpPr>
            <a:spLocks noGrp="1"/>
          </p:cNvSpPr>
          <p:nvPr>
            <p:ph idx="1"/>
          </p:nvPr>
        </p:nvSpPr>
        <p:spPr/>
        <p:txBody>
          <a:bodyPr>
            <a:normAutofit fontScale="92500" lnSpcReduction="10000"/>
          </a:bodyPr>
          <a:lstStyle/>
          <a:p>
            <a:pPr marL="342900" indent="-342900">
              <a:buFontTx/>
              <a:buChar char="•"/>
              <a:defRPr/>
            </a:pPr>
            <a:r>
              <a:rPr lang="nl-BE" altLang="nl-BE" dirty="0"/>
              <a:t>Kunnen we tegemoet komen aan uitoefenen van de rechten?</a:t>
            </a:r>
          </a:p>
          <a:p>
            <a:pPr marL="342900" indent="-342900">
              <a:buFontTx/>
              <a:buChar char="•"/>
              <a:defRPr/>
            </a:pPr>
            <a:r>
              <a:rPr lang="nl-BE" altLang="nl-BE" dirty="0"/>
              <a:t>Wisselen we de gegevens uit met anderen? Via welke kanalen? = i</a:t>
            </a:r>
            <a:r>
              <a:rPr lang="nl-BE" dirty="0"/>
              <a:t>nterne en externe uitwisseling van persoonsgegevens</a:t>
            </a:r>
          </a:p>
          <a:p>
            <a:pPr marL="342900" indent="-342900">
              <a:buFontTx/>
              <a:buChar char="•"/>
              <a:defRPr/>
            </a:pPr>
            <a:r>
              <a:rPr lang="nl-BE" altLang="nl-BE" dirty="0"/>
              <a:t>Met welke applicaties en leveranciers werken we? Hoe gaan zij om met persoonsgegevens (link met verwerker en contracten</a:t>
            </a:r>
            <a:r>
              <a:rPr lang="nl-BE" altLang="nl-BE" dirty="0" smtClean="0"/>
              <a:t>)</a:t>
            </a:r>
          </a:p>
          <a:p>
            <a:pPr marL="342900" indent="-342900">
              <a:buFontTx/>
              <a:buChar char="•"/>
              <a:defRPr/>
            </a:pPr>
            <a:r>
              <a:rPr lang="nl-BE" altLang="nl-BE" dirty="0" smtClean="0"/>
              <a:t>Moeten we een GEB uitvoeren?</a:t>
            </a:r>
          </a:p>
          <a:p>
            <a:pPr marL="342900" indent="-342900">
              <a:buFontTx/>
              <a:buChar char="•"/>
              <a:defRPr/>
            </a:pPr>
            <a:r>
              <a:rPr lang="nl-BE" altLang="nl-BE" dirty="0" smtClean="0"/>
              <a:t>Wat zijn de risico’</a:t>
            </a:r>
            <a:endParaRPr lang="nl-BE" altLang="nl-BE" dirty="0"/>
          </a:p>
          <a:p>
            <a:pPr marL="342900" indent="-342900">
              <a:buFontTx/>
              <a:buChar char="•"/>
              <a:defRPr/>
            </a:pPr>
            <a:r>
              <a:rPr lang="nl-BE" altLang="nl-BE" dirty="0"/>
              <a:t>…</a:t>
            </a:r>
          </a:p>
          <a:p>
            <a:pPr>
              <a:defRPr/>
            </a:pPr>
            <a:endParaRPr lang="nl-BE" dirty="0"/>
          </a:p>
          <a:p>
            <a:pPr>
              <a:defRPr/>
            </a:pPr>
            <a:endParaRPr lang="nl-BE" dirty="0"/>
          </a:p>
        </p:txBody>
      </p:sp>
    </p:spTree>
    <p:extLst>
      <p:ext uri="{BB962C8B-B14F-4D97-AF65-F5344CB8AC3E}">
        <p14:creationId xmlns:p14="http://schemas.microsoft.com/office/powerpoint/2010/main" val="129895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Leidraad: 13 stappen </a:t>
            </a:r>
            <a:r>
              <a:rPr lang="nl-BE" dirty="0" err="1" smtClean="0"/>
              <a:t>Privacycommissie</a:t>
            </a:r>
            <a:endParaRPr lang="nl-BE" dirty="0"/>
          </a:p>
        </p:txBody>
      </p:sp>
      <p:sp>
        <p:nvSpPr>
          <p:cNvPr id="3" name="Tijdelijke aanduiding voor inhoud 2"/>
          <p:cNvSpPr>
            <a:spLocks noGrp="1"/>
          </p:cNvSpPr>
          <p:nvPr>
            <p:ph idx="1"/>
          </p:nvPr>
        </p:nvSpPr>
        <p:spPr/>
        <p:txBody>
          <a:bodyPr/>
          <a:lstStyle/>
          <a:p>
            <a:r>
              <a:rPr lang="nl-BE" dirty="0">
                <a:hlinkClick r:id="rId2"/>
              </a:rPr>
              <a:t>https://www.privacycommission.be/sites/privacycommission/files/documents/STAPPENPLAN%20NL%20-%</a:t>
            </a:r>
            <a:r>
              <a:rPr lang="nl-BE" dirty="0" smtClean="0">
                <a:hlinkClick r:id="rId2"/>
              </a:rPr>
              <a:t>20V2.pdf</a:t>
            </a:r>
            <a:r>
              <a:rPr lang="nl-BE" dirty="0" smtClean="0"/>
              <a:t> </a:t>
            </a:r>
            <a:endParaRPr lang="nl-BE" dirty="0"/>
          </a:p>
        </p:txBody>
      </p:sp>
    </p:spTree>
    <p:extLst>
      <p:ext uri="{BB962C8B-B14F-4D97-AF65-F5344CB8AC3E}">
        <p14:creationId xmlns:p14="http://schemas.microsoft.com/office/powerpoint/2010/main" val="32904662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BE" dirty="0"/>
              <a:t>WIFI</a:t>
            </a:r>
            <a:br>
              <a:rPr lang="nl-BE" dirty="0"/>
            </a:br>
            <a:endParaRPr lang="nl-BE"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36490592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BE" dirty="0"/>
          </a:p>
        </p:txBody>
      </p:sp>
      <p:sp>
        <p:nvSpPr>
          <p:cNvPr id="3" name="Tijdelijke aanduiding voor inhoud 2"/>
          <p:cNvSpPr>
            <a:spLocks noGrp="1"/>
          </p:cNvSpPr>
          <p:nvPr>
            <p:ph idx="1"/>
          </p:nvPr>
        </p:nvSpPr>
        <p:spPr/>
        <p:txBody>
          <a:bodyPr>
            <a:normAutofit/>
          </a:bodyPr>
          <a:lstStyle/>
          <a:p>
            <a:r>
              <a:rPr lang="nl-BE" sz="7200" dirty="0" smtClean="0"/>
              <a:t>PAUZE</a:t>
            </a:r>
            <a:endParaRPr lang="nl-BE" sz="7200" dirty="0"/>
          </a:p>
        </p:txBody>
      </p:sp>
      <p:pic>
        <p:nvPicPr>
          <p:cNvPr id="1026" name="Picture 2" descr="C:\Users\CLB02\AppData\Local\Microsoft\Windows\Temporary Internet Files\Content.IE5\NOY8Y937\koffie_pauz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72" y="0"/>
            <a:ext cx="85192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2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109728" indent="0" algn="ctr">
              <a:buNone/>
            </a:pPr>
            <a:r>
              <a:rPr lang="nl-BE" sz="6000" dirty="0" smtClean="0"/>
              <a:t>Informatieveiligheid</a:t>
            </a:r>
            <a:endParaRPr lang="nl-BE" sz="6000" dirty="0"/>
          </a:p>
        </p:txBody>
      </p:sp>
    </p:spTree>
    <p:extLst>
      <p:ext uri="{BB962C8B-B14F-4D97-AF65-F5344CB8AC3E}">
        <p14:creationId xmlns:p14="http://schemas.microsoft.com/office/powerpoint/2010/main" val="32631533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109728" indent="0" algn="ctr">
              <a:buNone/>
            </a:pPr>
            <a:r>
              <a:rPr lang="nl-BE" sz="4800" dirty="0" smtClean="0"/>
              <a:t>Quiz</a:t>
            </a:r>
          </a:p>
          <a:p>
            <a:pPr marL="109728" indent="0" algn="ctr">
              <a:buNone/>
            </a:pPr>
            <a:r>
              <a:rPr lang="nl-BE" sz="4800" dirty="0" smtClean="0">
                <a:solidFill>
                  <a:srgbClr val="FF0000"/>
                </a:solidFill>
                <a:hlinkClick r:id="rId2"/>
              </a:rPr>
              <a:t>link</a:t>
            </a:r>
            <a:endParaRPr lang="nl-BE" sz="4800" dirty="0" smtClean="0">
              <a:solidFill>
                <a:srgbClr val="FF0000"/>
              </a:solidFill>
            </a:endParaRPr>
          </a:p>
          <a:p>
            <a:endParaRPr lang="nl-BE" dirty="0" smtClean="0"/>
          </a:p>
          <a:p>
            <a:pPr marL="109728" indent="0" algn="ctr">
              <a:buNone/>
            </a:pPr>
            <a:r>
              <a:rPr lang="nl-BE" dirty="0" smtClean="0"/>
              <a:t>www.kahoot.it</a:t>
            </a:r>
            <a:endParaRPr lang="nl-BE" dirty="0"/>
          </a:p>
        </p:txBody>
      </p:sp>
    </p:spTree>
    <p:extLst>
      <p:ext uri="{BB962C8B-B14F-4D97-AF65-F5344CB8AC3E}">
        <p14:creationId xmlns:p14="http://schemas.microsoft.com/office/powerpoint/2010/main" val="35826971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Concreet voor CLB</a:t>
            </a:r>
            <a:endParaRPr lang="nl-BE" dirty="0"/>
          </a:p>
        </p:txBody>
      </p:sp>
      <p:sp>
        <p:nvSpPr>
          <p:cNvPr id="3" name="Tijdelijke aanduiding voor inhoud 2"/>
          <p:cNvSpPr>
            <a:spLocks noGrp="1"/>
          </p:cNvSpPr>
          <p:nvPr>
            <p:ph idx="1"/>
          </p:nvPr>
        </p:nvSpPr>
        <p:spPr/>
        <p:txBody>
          <a:bodyPr/>
          <a:lstStyle/>
          <a:p>
            <a:r>
              <a:rPr lang="nl-BE" dirty="0" smtClean="0"/>
              <a:t>0-meting</a:t>
            </a:r>
          </a:p>
          <a:p>
            <a:r>
              <a:rPr lang="nl-BE" dirty="0" smtClean="0"/>
              <a:t>Opmaken jaaractieplan op basis van</a:t>
            </a:r>
          </a:p>
          <a:p>
            <a:pPr lvl="1"/>
            <a:r>
              <a:rPr lang="nl-BE" dirty="0"/>
              <a:t>r</a:t>
            </a:r>
            <a:r>
              <a:rPr lang="nl-BE" dirty="0" smtClean="0"/>
              <a:t>esultaten 0-meting</a:t>
            </a:r>
          </a:p>
          <a:p>
            <a:pPr lvl="1"/>
            <a:r>
              <a:rPr lang="nl-BE" dirty="0"/>
              <a:t>v</a:t>
            </a:r>
            <a:r>
              <a:rPr lang="nl-BE" dirty="0" smtClean="0"/>
              <a:t>erplichtingen AVG </a:t>
            </a:r>
          </a:p>
          <a:p>
            <a:pPr marL="365760" lvl="1" indent="-256032">
              <a:buClr>
                <a:schemeClr val="accent3"/>
              </a:buClr>
              <a:buFont typeface="Georgia"/>
              <a:buChar char="•"/>
            </a:pPr>
            <a:r>
              <a:rPr lang="nl-BE" sz="2800" dirty="0">
                <a:solidFill>
                  <a:schemeClr val="tx1"/>
                </a:solidFill>
              </a:rPr>
              <a:t>Uitvoeren </a:t>
            </a:r>
            <a:r>
              <a:rPr lang="nl-BE" sz="2800" dirty="0" smtClean="0">
                <a:solidFill>
                  <a:schemeClr val="tx1"/>
                </a:solidFill>
              </a:rPr>
              <a:t>jaaractieplan</a:t>
            </a:r>
          </a:p>
          <a:p>
            <a:pPr marL="109728" lvl="1" indent="0">
              <a:buClr>
                <a:schemeClr val="accent3"/>
              </a:buClr>
              <a:buNone/>
            </a:pPr>
            <a:endParaRPr lang="nl-BE" sz="2800" dirty="0">
              <a:solidFill>
                <a:schemeClr val="tx1"/>
              </a:solidFill>
            </a:endParaRPr>
          </a:p>
          <a:p>
            <a:pPr marL="109728" lvl="1" indent="0">
              <a:buClr>
                <a:schemeClr val="accent3"/>
              </a:buClr>
              <a:buNone/>
            </a:pPr>
            <a:endParaRPr lang="nl-BE" sz="2800" dirty="0" smtClean="0">
              <a:solidFill>
                <a:schemeClr val="tx1"/>
              </a:solidFill>
            </a:endParaRPr>
          </a:p>
          <a:p>
            <a:pPr marL="109728" lvl="1" indent="0">
              <a:buClr>
                <a:schemeClr val="accent3"/>
              </a:buClr>
              <a:buNone/>
            </a:pPr>
            <a:r>
              <a:rPr lang="nl-BE" sz="2800" dirty="0">
                <a:solidFill>
                  <a:schemeClr val="tx1"/>
                </a:solidFill>
              </a:rPr>
              <a:t>Zie </a:t>
            </a:r>
            <a:r>
              <a:rPr lang="nl-BE" sz="2800" dirty="0">
                <a:solidFill>
                  <a:schemeClr val="tx1"/>
                </a:solidFill>
                <a:hlinkClick r:id="rId2"/>
              </a:rPr>
              <a:t>https://www.mijnclb.be/informatieveiligheid</a:t>
            </a:r>
            <a:r>
              <a:rPr lang="nl-BE" sz="2800" dirty="0" smtClean="0">
                <a:solidFill>
                  <a:schemeClr val="tx1"/>
                </a:solidFill>
                <a:hlinkClick r:id="rId2"/>
              </a:rPr>
              <a:t>/</a:t>
            </a:r>
            <a:r>
              <a:rPr lang="nl-BE" sz="2800" dirty="0" smtClean="0">
                <a:solidFill>
                  <a:schemeClr val="tx1"/>
                </a:solidFill>
              </a:rPr>
              <a:t> </a:t>
            </a:r>
            <a:endParaRPr lang="nl-BE" sz="2800" dirty="0">
              <a:solidFill>
                <a:schemeClr val="tx1"/>
              </a:solidFill>
            </a:endParaRPr>
          </a:p>
          <a:p>
            <a:endParaRPr lang="nl-BE" dirty="0" smtClean="0"/>
          </a:p>
          <a:p>
            <a:endParaRPr lang="nl-BE" dirty="0" smtClean="0"/>
          </a:p>
          <a:p>
            <a:endParaRPr lang="nl-BE" dirty="0"/>
          </a:p>
        </p:txBody>
      </p:sp>
    </p:spTree>
    <p:extLst>
      <p:ext uri="{BB962C8B-B14F-4D97-AF65-F5344CB8AC3E}">
        <p14:creationId xmlns:p14="http://schemas.microsoft.com/office/powerpoint/2010/main" val="15859493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Acties voor NWGIVCLB</a:t>
            </a:r>
            <a:endParaRPr lang="nl-BE" dirty="0"/>
          </a:p>
        </p:txBody>
      </p:sp>
      <p:sp>
        <p:nvSpPr>
          <p:cNvPr id="3" name="Tijdelijke aanduiding voor inhoud 2"/>
          <p:cNvSpPr>
            <a:spLocks noGrp="1"/>
          </p:cNvSpPr>
          <p:nvPr>
            <p:ph idx="1"/>
          </p:nvPr>
        </p:nvSpPr>
        <p:spPr/>
        <p:txBody>
          <a:bodyPr/>
          <a:lstStyle/>
          <a:p>
            <a:r>
              <a:rPr lang="nl-BE" dirty="0" smtClean="0"/>
              <a:t>Ter beschikking modellen (instrumenten)</a:t>
            </a:r>
          </a:p>
          <a:p>
            <a:r>
              <a:rPr lang="nl-BE" dirty="0" smtClean="0"/>
              <a:t>Aanvullen website</a:t>
            </a:r>
          </a:p>
          <a:p>
            <a:r>
              <a:rPr lang="nl-BE" dirty="0" smtClean="0"/>
              <a:t>Uitwerken bewustwordingscampagne</a:t>
            </a:r>
          </a:p>
          <a:p>
            <a:r>
              <a:rPr lang="nl-BE" dirty="0" smtClean="0"/>
              <a:t>Beantwoorden </a:t>
            </a:r>
            <a:r>
              <a:rPr lang="nl-BE" dirty="0"/>
              <a:t>vragen  </a:t>
            </a:r>
            <a:r>
              <a:rPr lang="nl-BE" dirty="0">
                <a:hlinkClick r:id="rId2"/>
              </a:rPr>
              <a:t>https://</a:t>
            </a:r>
            <a:r>
              <a:rPr lang="nl-BE" dirty="0" smtClean="0">
                <a:hlinkClick r:id="rId2"/>
              </a:rPr>
              <a:t>www.mijnclb.be/informatieveiligheid/contact.php</a:t>
            </a:r>
            <a:r>
              <a:rPr lang="nl-BE" dirty="0" smtClean="0"/>
              <a:t> </a:t>
            </a:r>
            <a:endParaRPr lang="nl-BE" dirty="0"/>
          </a:p>
        </p:txBody>
      </p:sp>
    </p:spTree>
    <p:extLst>
      <p:ext uri="{BB962C8B-B14F-4D97-AF65-F5344CB8AC3E}">
        <p14:creationId xmlns:p14="http://schemas.microsoft.com/office/powerpoint/2010/main" val="2686429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M:\GO_veiligheidsbeleid\3 Project management\Inventarisatie\JACQUES\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4" y="718759"/>
            <a:ext cx="5706272" cy="54204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GO_veiligheidsbeleid\3 Project management\Inventarisatie\JACQUES\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813" y="2219155"/>
            <a:ext cx="2486372" cy="2419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GO_veiligheidsbeleid\3 Project management\Inventarisatie\JACQUES\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181" y="1409418"/>
            <a:ext cx="4029638" cy="4039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GO_veiligheidsbeleid\3 Project management\Inventarisatie\JACQUES\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36" y="831848"/>
            <a:ext cx="7549064" cy="54455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GO_veiligheidsbeleid\3 Project management\Inventarisatie\JACQUES\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393" y="2757393"/>
            <a:ext cx="1343213" cy="1343213"/>
          </a:xfrm>
          <a:prstGeom prst="rect">
            <a:avLst/>
          </a:prstGeom>
          <a:noFill/>
          <a:extLst>
            <a:ext uri="{909E8E84-426E-40DD-AFC4-6F175D3DCCD1}">
              <a14:hiddenFill xmlns:a14="http://schemas.microsoft.com/office/drawing/2010/main">
                <a:solidFill>
                  <a:srgbClr val="FFFFFF"/>
                </a:solidFill>
              </a14:hiddenFill>
            </a:ext>
          </a:extLst>
        </p:spPr>
      </p:pic>
      <p:sp>
        <p:nvSpPr>
          <p:cNvPr id="28674" name="Titel 1"/>
          <p:cNvSpPr>
            <a:spLocks noGrp="1"/>
          </p:cNvSpPr>
          <p:nvPr>
            <p:ph type="title"/>
          </p:nvPr>
        </p:nvSpPr>
        <p:spPr>
          <a:xfrm>
            <a:off x="360937" y="326772"/>
            <a:ext cx="4392488" cy="391987"/>
          </a:xfrm>
        </p:spPr>
        <p:txBody>
          <a:bodyPr>
            <a:normAutofit fontScale="90000"/>
          </a:bodyPr>
          <a:lstStyle/>
          <a:p>
            <a:pPr eaLnBrk="1" hangingPunct="1"/>
            <a:r>
              <a:rPr lang="nl-BE" dirty="0" smtClean="0"/>
              <a:t>Informatieveiligheid</a:t>
            </a:r>
          </a:p>
        </p:txBody>
      </p:sp>
    </p:spTree>
    <p:extLst>
      <p:ext uri="{BB962C8B-B14F-4D97-AF65-F5344CB8AC3E}">
        <p14:creationId xmlns:p14="http://schemas.microsoft.com/office/powerpoint/2010/main" val="2399446429"/>
      </p:ext>
    </p:extLst>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109728" indent="0" algn="ctr">
              <a:buNone/>
            </a:pPr>
            <a:r>
              <a:rPr lang="nl-BE" sz="4800" dirty="0" smtClean="0"/>
              <a:t>Vragen?</a:t>
            </a:r>
            <a:endParaRPr lang="nl-BE" sz="4800" dirty="0"/>
          </a:p>
        </p:txBody>
      </p:sp>
    </p:spTree>
    <p:extLst>
      <p:ext uri="{BB962C8B-B14F-4D97-AF65-F5344CB8AC3E}">
        <p14:creationId xmlns:p14="http://schemas.microsoft.com/office/powerpoint/2010/main" val="325119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nl-BE" dirty="0" smtClean="0"/>
              <a:t>Wat is informatieveiligheid?</a:t>
            </a:r>
          </a:p>
        </p:txBody>
      </p:sp>
      <p:sp>
        <p:nvSpPr>
          <p:cNvPr id="3" name="Tijdelijke aanduiding voor inhoud 2"/>
          <p:cNvSpPr>
            <a:spLocks noGrp="1"/>
          </p:cNvSpPr>
          <p:nvPr>
            <p:ph idx="1"/>
          </p:nvPr>
        </p:nvSpPr>
        <p:spPr/>
        <p:txBody>
          <a:bodyPr>
            <a:normAutofit/>
          </a:bodyPr>
          <a:lstStyle/>
          <a:p>
            <a:pPr marL="4763" indent="-4763" algn="ctr" eaLnBrk="1" hangingPunct="1">
              <a:buFont typeface="Times" pitchFamily="1" charset="0"/>
              <a:buNone/>
              <a:defRPr/>
            </a:pPr>
            <a:endParaRPr lang="nl-BE" i="1" dirty="0" smtClean="0">
              <a:solidFill>
                <a:srgbClr val="C3004A"/>
              </a:solidFill>
            </a:endParaRPr>
          </a:p>
          <a:p>
            <a:pPr marL="4763" indent="-4763" algn="ctr" eaLnBrk="1" hangingPunct="1">
              <a:buFont typeface="Times" pitchFamily="1" charset="0"/>
              <a:buNone/>
              <a:defRPr/>
            </a:pPr>
            <a:r>
              <a:rPr lang="nl-BE" i="1" dirty="0" smtClean="0"/>
              <a:t>Het ontwerpen en implementeren van duidelijke regels, standaarden en procedures; die de kans op inbreuk op de </a:t>
            </a:r>
            <a:r>
              <a:rPr lang="nl-BE" b="1" i="1" dirty="0" smtClean="0"/>
              <a:t>authenticiteit, de integriteit, de confidentialiteit en de beschikbaarheid </a:t>
            </a:r>
            <a:r>
              <a:rPr lang="nl-BE" i="1" dirty="0" smtClean="0"/>
              <a:t>van informatiebronnen en informatiesystemen tot een minimum herleiden.</a:t>
            </a:r>
          </a:p>
          <a:p>
            <a:pPr marL="4763" indent="-4763" algn="just" eaLnBrk="1" hangingPunct="1">
              <a:buFont typeface="Times" pitchFamily="1" charset="0"/>
              <a:buNone/>
              <a:defRPr/>
            </a:pPr>
            <a:endParaRPr lang="nl-BE" sz="2000" i="1" dirty="0" smtClean="0">
              <a:solidFill>
                <a:srgbClr val="C3004A"/>
              </a:solidFill>
            </a:endParaRPr>
          </a:p>
          <a:p>
            <a:pPr marL="450850" indent="-450850" eaLnBrk="1" hangingPunct="1">
              <a:defRPr/>
            </a:pPr>
            <a:endParaRPr lang="nl-BE" sz="2000" i="1" dirty="0" smtClean="0"/>
          </a:p>
          <a:p>
            <a:pPr marL="404813" lvl="1" indent="-4763" eaLnBrk="1" hangingPunct="1">
              <a:buFont typeface="Times" pitchFamily="1" charset="0"/>
              <a:buNone/>
              <a:defRPr/>
            </a:pPr>
            <a:endParaRPr lang="nl-BE" sz="2400" i="1" dirty="0"/>
          </a:p>
        </p:txBody>
      </p:sp>
    </p:spTree>
    <p:extLst>
      <p:ext uri="{BB962C8B-B14F-4D97-AF65-F5344CB8AC3E}">
        <p14:creationId xmlns:p14="http://schemas.microsoft.com/office/powerpoint/2010/main" val="9179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1066800"/>
          </a:xfrm>
        </p:spPr>
        <p:txBody>
          <a:bodyPr/>
          <a:lstStyle/>
          <a:p>
            <a:r>
              <a:rPr lang="nl-BE" dirty="0"/>
              <a:t>Wat is informatieveiligheid?</a:t>
            </a:r>
          </a:p>
        </p:txBody>
      </p:sp>
      <p:sp>
        <p:nvSpPr>
          <p:cNvPr id="3" name="Tijdelijke aanduiding voor inhoud 2"/>
          <p:cNvSpPr>
            <a:spLocks noGrp="1"/>
          </p:cNvSpPr>
          <p:nvPr>
            <p:ph idx="1"/>
          </p:nvPr>
        </p:nvSpPr>
        <p:spPr/>
        <p:txBody>
          <a:bodyPr/>
          <a:lstStyle/>
          <a:p>
            <a:r>
              <a:rPr lang="nl-BE" dirty="0" smtClean="0"/>
              <a:t>Informatie en –systemen beschermen tegen:</a:t>
            </a:r>
          </a:p>
          <a:p>
            <a:pPr lvl="1">
              <a:lnSpc>
                <a:spcPct val="90000"/>
              </a:lnSpc>
            </a:pPr>
            <a:r>
              <a:rPr lang="nl-BE" dirty="0">
                <a:solidFill>
                  <a:srgbClr val="FF0000"/>
                </a:solidFill>
              </a:rPr>
              <a:t>ongeautoriseerde toegang</a:t>
            </a:r>
          </a:p>
          <a:p>
            <a:pPr lvl="1">
              <a:lnSpc>
                <a:spcPct val="90000"/>
              </a:lnSpc>
            </a:pPr>
            <a:r>
              <a:rPr lang="nl-BE" dirty="0">
                <a:solidFill>
                  <a:srgbClr val="FF0000"/>
                </a:solidFill>
              </a:rPr>
              <a:t>accidentele wijziging of vernietiging</a:t>
            </a:r>
          </a:p>
          <a:p>
            <a:pPr lvl="1">
              <a:lnSpc>
                <a:spcPct val="90000"/>
              </a:lnSpc>
            </a:pPr>
            <a:r>
              <a:rPr lang="nl-BE" dirty="0">
                <a:solidFill>
                  <a:srgbClr val="FF0000"/>
                </a:solidFill>
              </a:rPr>
              <a:t>verlies als gevolg van noodsituatie (ramp</a:t>
            </a:r>
            <a:r>
              <a:rPr lang="nl-BE" dirty="0" smtClean="0">
                <a:solidFill>
                  <a:srgbClr val="FF0000"/>
                </a:solidFill>
              </a:rPr>
              <a:t>)</a:t>
            </a:r>
          </a:p>
          <a:p>
            <a:pPr lvl="1">
              <a:lnSpc>
                <a:spcPct val="90000"/>
              </a:lnSpc>
            </a:pPr>
            <a:endParaRPr lang="nl-BE" dirty="0"/>
          </a:p>
          <a:p>
            <a:pPr marL="342900" indent="-342900">
              <a:buFont typeface="Symbol"/>
              <a:buChar char="®"/>
            </a:pPr>
            <a:r>
              <a:rPr lang="nl-BE" dirty="0" smtClean="0"/>
              <a:t>met oog </a:t>
            </a:r>
            <a:r>
              <a:rPr lang="nl-BE" dirty="0"/>
              <a:t>op verzekeren van </a:t>
            </a:r>
            <a:r>
              <a:rPr lang="nl-BE" dirty="0" smtClean="0"/>
              <a:t>de:</a:t>
            </a:r>
          </a:p>
          <a:p>
            <a:pPr lvl="1">
              <a:lnSpc>
                <a:spcPct val="90000"/>
              </a:lnSpc>
            </a:pPr>
            <a:r>
              <a:rPr lang="nl-BE" dirty="0" smtClean="0">
                <a:solidFill>
                  <a:srgbClr val="FF0000"/>
                </a:solidFill>
              </a:rPr>
              <a:t>Vertrouwelijkheid (confidentialiteit)</a:t>
            </a:r>
            <a:endParaRPr lang="nl-BE" dirty="0">
              <a:solidFill>
                <a:srgbClr val="FF0000"/>
              </a:solidFill>
            </a:endParaRPr>
          </a:p>
          <a:p>
            <a:pPr lvl="1">
              <a:lnSpc>
                <a:spcPct val="90000"/>
              </a:lnSpc>
            </a:pPr>
            <a:r>
              <a:rPr lang="nl-BE" dirty="0">
                <a:solidFill>
                  <a:srgbClr val="FF0000"/>
                </a:solidFill>
              </a:rPr>
              <a:t>I</a:t>
            </a:r>
            <a:r>
              <a:rPr lang="nl-BE" dirty="0" smtClean="0">
                <a:solidFill>
                  <a:srgbClr val="FF0000"/>
                </a:solidFill>
              </a:rPr>
              <a:t>ntegriteit</a:t>
            </a:r>
            <a:endParaRPr lang="nl-BE" dirty="0">
              <a:solidFill>
                <a:srgbClr val="FF0000"/>
              </a:solidFill>
            </a:endParaRPr>
          </a:p>
          <a:p>
            <a:pPr lvl="1">
              <a:lnSpc>
                <a:spcPct val="90000"/>
              </a:lnSpc>
            </a:pPr>
            <a:r>
              <a:rPr lang="nl-BE" dirty="0" smtClean="0">
                <a:solidFill>
                  <a:srgbClr val="FF0000"/>
                </a:solidFill>
              </a:rPr>
              <a:t>Beschikbaarheid</a:t>
            </a:r>
          </a:p>
          <a:p>
            <a:pPr lvl="1">
              <a:lnSpc>
                <a:spcPct val="90000"/>
              </a:lnSpc>
            </a:pPr>
            <a:r>
              <a:rPr lang="nl-BE" dirty="0">
                <a:solidFill>
                  <a:srgbClr val="FF0000"/>
                </a:solidFill>
              </a:rPr>
              <a:t>Authenticiteit</a:t>
            </a:r>
          </a:p>
          <a:p>
            <a:pPr lvl="1">
              <a:lnSpc>
                <a:spcPct val="90000"/>
              </a:lnSpc>
            </a:pPr>
            <a:endParaRPr lang="nl-BE" dirty="0"/>
          </a:p>
        </p:txBody>
      </p:sp>
    </p:spTree>
    <p:extLst>
      <p:ext uri="{BB962C8B-B14F-4D97-AF65-F5344CB8AC3E}">
        <p14:creationId xmlns:p14="http://schemas.microsoft.com/office/powerpoint/2010/main" val="109478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1066800"/>
          </a:xfrm>
        </p:spPr>
        <p:txBody>
          <a:bodyPr/>
          <a:lstStyle/>
          <a:p>
            <a:r>
              <a:rPr lang="nl-BE" dirty="0"/>
              <a:t>Wat is informatieveiligheid?</a:t>
            </a:r>
          </a:p>
        </p:txBody>
      </p:sp>
      <p:sp>
        <p:nvSpPr>
          <p:cNvPr id="3" name="Tijdelijke aanduiding voor inhoud 2"/>
          <p:cNvSpPr>
            <a:spLocks noGrp="1"/>
          </p:cNvSpPr>
          <p:nvPr>
            <p:ph idx="1"/>
          </p:nvPr>
        </p:nvSpPr>
        <p:spPr/>
        <p:txBody>
          <a:bodyPr>
            <a:normAutofit fontScale="92500"/>
          </a:bodyPr>
          <a:lstStyle/>
          <a:p>
            <a:pPr lvl="1">
              <a:lnSpc>
                <a:spcPct val="90000"/>
              </a:lnSpc>
              <a:defRPr/>
            </a:pPr>
            <a:r>
              <a:rPr lang="nl-BE" b="1" i="1" dirty="0">
                <a:solidFill>
                  <a:schemeClr val="tx1"/>
                </a:solidFill>
              </a:rPr>
              <a:t>Confidentialiteit</a:t>
            </a:r>
            <a:r>
              <a:rPr lang="nl-BE" dirty="0">
                <a:solidFill>
                  <a:schemeClr val="tx1"/>
                </a:solidFill>
              </a:rPr>
              <a:t>: enkel diegenen die recht hebben op de informatie </a:t>
            </a:r>
            <a:r>
              <a:rPr lang="nl-BE" dirty="0" smtClean="0">
                <a:solidFill>
                  <a:schemeClr val="tx1"/>
                </a:solidFill>
              </a:rPr>
              <a:t>mogen </a:t>
            </a:r>
            <a:r>
              <a:rPr lang="nl-BE" dirty="0">
                <a:solidFill>
                  <a:schemeClr val="tx1"/>
                </a:solidFill>
              </a:rPr>
              <a:t>er toegang </a:t>
            </a:r>
            <a:r>
              <a:rPr lang="nl-BE" dirty="0" smtClean="0">
                <a:solidFill>
                  <a:schemeClr val="tx1"/>
                </a:solidFill>
              </a:rPr>
              <a:t>toe hebben </a:t>
            </a:r>
          </a:p>
          <a:p>
            <a:pPr lvl="1">
              <a:lnSpc>
                <a:spcPct val="90000"/>
              </a:lnSpc>
              <a:defRPr/>
            </a:pPr>
            <a:endParaRPr lang="nl-BE" dirty="0">
              <a:solidFill>
                <a:schemeClr val="tx1"/>
              </a:solidFill>
            </a:endParaRPr>
          </a:p>
          <a:p>
            <a:pPr lvl="1">
              <a:lnSpc>
                <a:spcPct val="90000"/>
              </a:lnSpc>
              <a:defRPr/>
            </a:pPr>
            <a:r>
              <a:rPr lang="nl-BE" b="1" i="1" dirty="0">
                <a:solidFill>
                  <a:schemeClr val="tx1"/>
                </a:solidFill>
              </a:rPr>
              <a:t>Integriteit: </a:t>
            </a:r>
            <a:r>
              <a:rPr lang="nl-BE" dirty="0">
                <a:solidFill>
                  <a:schemeClr val="tx1"/>
                </a:solidFill>
              </a:rPr>
              <a:t>de informatie moet correct </a:t>
            </a:r>
            <a:r>
              <a:rPr lang="nl-BE" dirty="0" smtClean="0">
                <a:solidFill>
                  <a:schemeClr val="tx1"/>
                </a:solidFill>
              </a:rPr>
              <a:t>en volledig zijn </a:t>
            </a:r>
            <a:r>
              <a:rPr lang="nl-BE" dirty="0">
                <a:solidFill>
                  <a:schemeClr val="tx1"/>
                </a:solidFill>
              </a:rPr>
              <a:t>en </a:t>
            </a:r>
            <a:r>
              <a:rPr lang="nl-BE" dirty="0" smtClean="0">
                <a:solidFill>
                  <a:schemeClr val="tx1"/>
                </a:solidFill>
              </a:rPr>
              <a:t>beveiligd tegen </a:t>
            </a:r>
            <a:r>
              <a:rPr lang="nl-BE" dirty="0">
                <a:solidFill>
                  <a:schemeClr val="tx1"/>
                </a:solidFill>
              </a:rPr>
              <a:t>(on)vrijwillige wijzigingen </a:t>
            </a:r>
            <a:r>
              <a:rPr lang="nl-BE" dirty="0" smtClean="0">
                <a:solidFill>
                  <a:schemeClr val="tx1"/>
                </a:solidFill>
              </a:rPr>
              <a:t>of vernietiging</a:t>
            </a:r>
          </a:p>
          <a:p>
            <a:pPr lvl="1">
              <a:lnSpc>
                <a:spcPct val="90000"/>
              </a:lnSpc>
              <a:defRPr/>
            </a:pPr>
            <a:endParaRPr lang="nl-BE" dirty="0">
              <a:solidFill>
                <a:schemeClr val="tx1"/>
              </a:solidFill>
            </a:endParaRPr>
          </a:p>
          <a:p>
            <a:pPr lvl="1">
              <a:lnSpc>
                <a:spcPct val="90000"/>
              </a:lnSpc>
              <a:defRPr/>
            </a:pPr>
            <a:r>
              <a:rPr lang="nl-BE" b="1" i="1" dirty="0">
                <a:solidFill>
                  <a:schemeClr val="tx1"/>
                </a:solidFill>
              </a:rPr>
              <a:t>Beschikbaarheid</a:t>
            </a:r>
            <a:r>
              <a:rPr lang="nl-BE" dirty="0">
                <a:solidFill>
                  <a:schemeClr val="tx1"/>
                </a:solidFill>
              </a:rPr>
              <a:t>: </a:t>
            </a:r>
            <a:r>
              <a:rPr lang="nl-BE" dirty="0" smtClean="0">
                <a:solidFill>
                  <a:schemeClr val="tx1"/>
                </a:solidFill>
              </a:rPr>
              <a:t>informatie en </a:t>
            </a:r>
            <a:r>
              <a:rPr lang="nl-BE" dirty="0">
                <a:solidFill>
                  <a:schemeClr val="tx1"/>
                </a:solidFill>
              </a:rPr>
              <a:t>systemen </a:t>
            </a:r>
            <a:r>
              <a:rPr lang="nl-NL" dirty="0" smtClean="0">
                <a:solidFill>
                  <a:schemeClr val="tx1"/>
                </a:solidFill>
              </a:rPr>
              <a:t>zijn beschikbaar op </a:t>
            </a:r>
            <a:r>
              <a:rPr lang="nl-NL" dirty="0">
                <a:solidFill>
                  <a:schemeClr val="tx1"/>
                </a:solidFill>
              </a:rPr>
              <a:t>de juiste momenten. </a:t>
            </a:r>
            <a:endParaRPr lang="nl-NL" dirty="0" smtClean="0">
              <a:solidFill>
                <a:schemeClr val="tx1"/>
              </a:solidFill>
            </a:endParaRPr>
          </a:p>
          <a:p>
            <a:pPr lvl="1">
              <a:lnSpc>
                <a:spcPct val="90000"/>
              </a:lnSpc>
              <a:defRPr/>
            </a:pPr>
            <a:endParaRPr lang="nl-BE" dirty="0">
              <a:solidFill>
                <a:schemeClr val="tx1"/>
              </a:solidFill>
            </a:endParaRPr>
          </a:p>
          <a:p>
            <a:pPr lvl="1">
              <a:lnSpc>
                <a:spcPct val="90000"/>
              </a:lnSpc>
              <a:defRPr/>
            </a:pPr>
            <a:r>
              <a:rPr lang="nl-BE" b="1" i="1" dirty="0">
                <a:solidFill>
                  <a:schemeClr val="tx1"/>
                </a:solidFill>
              </a:rPr>
              <a:t>Authenticiteit</a:t>
            </a:r>
            <a:r>
              <a:rPr lang="nl-BE" dirty="0">
                <a:solidFill>
                  <a:schemeClr val="tx1"/>
                </a:solidFill>
              </a:rPr>
              <a:t>: het moet ondubbelzinnig vaststaan van wie de informatie is (komt)</a:t>
            </a:r>
          </a:p>
          <a:p>
            <a:endParaRPr lang="nl-BE" dirty="0"/>
          </a:p>
        </p:txBody>
      </p:sp>
    </p:spTree>
    <p:extLst>
      <p:ext uri="{BB962C8B-B14F-4D97-AF65-F5344CB8AC3E}">
        <p14:creationId xmlns:p14="http://schemas.microsoft.com/office/powerpoint/2010/main" val="203757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1005</TotalTime>
  <Words>4367</Words>
  <Application>Microsoft Office PowerPoint</Application>
  <PresentationFormat>Diavoorstelling (4:3)</PresentationFormat>
  <Paragraphs>540</Paragraphs>
  <Slides>64</Slides>
  <Notes>29</Notes>
  <HiddenSlides>0</HiddenSlides>
  <MMClips>0</MMClips>
  <ScaleCrop>false</ScaleCrop>
  <HeadingPairs>
    <vt:vector size="4" baseType="variant">
      <vt:variant>
        <vt:lpstr>Thema</vt:lpstr>
      </vt:variant>
      <vt:variant>
        <vt:i4>1</vt:i4>
      </vt:variant>
      <vt:variant>
        <vt:lpstr>Diatitels</vt:lpstr>
      </vt:variant>
      <vt:variant>
        <vt:i4>64</vt:i4>
      </vt:variant>
    </vt:vector>
  </HeadingPairs>
  <TitlesOfParts>
    <vt:vector size="65" baseType="lpstr">
      <vt:lpstr>Urban</vt:lpstr>
      <vt:lpstr>PowerPoint-presentatie</vt:lpstr>
      <vt:lpstr>Informatieveiligheid in CLB</vt:lpstr>
      <vt:lpstr>Voorstelling</vt:lpstr>
      <vt:lpstr>Doel</vt:lpstr>
      <vt:lpstr>Agenda</vt:lpstr>
      <vt:lpstr>PowerPoint-presentatie</vt:lpstr>
      <vt:lpstr>Wat is informatieveiligheid?</vt:lpstr>
      <vt:lpstr>Wat is informatieveiligheid?</vt:lpstr>
      <vt:lpstr>Wat is informatieveiligheid?</vt:lpstr>
      <vt:lpstr>Wat is informatieveiligheid?</vt:lpstr>
      <vt:lpstr>Informatieveiligheid: waarom? </vt:lpstr>
      <vt:lpstr>Aandachtspunten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AVG</vt:lpstr>
      <vt:lpstr>AVG</vt:lpstr>
      <vt:lpstr>Begrippen</vt:lpstr>
      <vt:lpstr>Verplichtingen</vt:lpstr>
      <vt:lpstr>Bewustmaking</vt:lpstr>
      <vt:lpstr>Voorwaarden verwerking van persoonsgegevens</vt:lpstr>
      <vt:lpstr>Voorwaarden verwerking van persoonsgegevens</vt:lpstr>
      <vt:lpstr>Voorwaarden verwerking persoonsgegevens</vt:lpstr>
      <vt:lpstr>Voorwaarden verwerking persoonsgegevens</vt:lpstr>
      <vt:lpstr>Voorwaarden verwerking persoonsgegevens</vt:lpstr>
      <vt:lpstr>Voorwaarden verwerking persoonsgegevens</vt:lpstr>
      <vt:lpstr>Voorwaarden verwerking persoonsgegevens</vt:lpstr>
      <vt:lpstr>Analyse </vt:lpstr>
      <vt:lpstr>Dataregister</vt:lpstr>
      <vt:lpstr>Rechten van de betrokkene</vt:lpstr>
      <vt:lpstr>Rechten betrokkene</vt:lpstr>
      <vt:lpstr>Rechten betrokkene</vt:lpstr>
      <vt:lpstr>Informatieplicht</vt:lpstr>
      <vt:lpstr>Meldplicht datalek</vt:lpstr>
      <vt:lpstr>Meldplicht aan Privacycommissie</vt:lpstr>
      <vt:lpstr>Meldplicht aan betrokkene</vt:lpstr>
      <vt:lpstr>Incidentenregister</vt:lpstr>
      <vt:lpstr>Gegevensbeschermingseffectbeoordeling </vt:lpstr>
      <vt:lpstr>Gegevensbeschermingseffectbeoordeling</vt:lpstr>
      <vt:lpstr>‘privacy by design’ en ‘privacy by default’ </vt:lpstr>
      <vt:lpstr>Privacy by design en by default</vt:lpstr>
      <vt:lpstr>Verwerker</vt:lpstr>
      <vt:lpstr>Verwerkersovereenkomst</vt:lpstr>
      <vt:lpstr>Dataregister</vt:lpstr>
      <vt:lpstr>Leidraad: 13 stappen Privacycommissie</vt:lpstr>
      <vt:lpstr>WIFI </vt:lpstr>
      <vt:lpstr>PowerPoint-presentatie</vt:lpstr>
      <vt:lpstr>PowerPoint-presentatie</vt:lpstr>
      <vt:lpstr>Concreet voor CLB</vt:lpstr>
      <vt:lpstr>Acties voor NWGIVCLB</vt:lpstr>
      <vt:lpstr>Informatieveiligheid</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Lotte Meulewaeter</dc:creator>
  <cp:lastModifiedBy>Aggoune Belkacem</cp:lastModifiedBy>
  <cp:revision>124</cp:revision>
  <dcterms:created xsi:type="dcterms:W3CDTF">2016-10-05T07:29:54Z</dcterms:created>
  <dcterms:modified xsi:type="dcterms:W3CDTF">2017-10-26T08:23:11Z</dcterms:modified>
</cp:coreProperties>
</file>